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2"/>
  </p:notesMasterIdLst>
  <p:handoutMasterIdLst>
    <p:handoutMasterId r:id="rId33"/>
  </p:handoutMasterIdLst>
  <p:sldIdLst>
    <p:sldId id="337" r:id="rId2"/>
    <p:sldId id="325" r:id="rId3"/>
    <p:sldId id="258" r:id="rId4"/>
    <p:sldId id="257" r:id="rId5"/>
    <p:sldId id="265" r:id="rId6"/>
    <p:sldId id="266" r:id="rId7"/>
    <p:sldId id="268" r:id="rId8"/>
    <p:sldId id="344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01" r:id="rId17"/>
    <p:sldId id="303" r:id="rId18"/>
    <p:sldId id="304" r:id="rId19"/>
    <p:sldId id="329" r:id="rId20"/>
    <p:sldId id="305" r:id="rId21"/>
    <p:sldId id="323" r:id="rId22"/>
    <p:sldId id="343" r:id="rId23"/>
    <p:sldId id="355" r:id="rId24"/>
    <p:sldId id="354" r:id="rId25"/>
    <p:sldId id="353" r:id="rId26"/>
    <p:sldId id="331" r:id="rId27"/>
    <p:sldId id="310" r:id="rId28"/>
    <p:sldId id="357" r:id="rId29"/>
    <p:sldId id="358" r:id="rId30"/>
    <p:sldId id="34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D9CE3B"/>
    <a:srgbClr val="F3AFB2"/>
    <a:srgbClr val="84E43C"/>
    <a:srgbClr val="FF0066"/>
    <a:srgbClr val="FF33CC"/>
    <a:srgbClr val="FFFF99"/>
    <a:srgbClr val="B0DD7F"/>
    <a:srgbClr val="FFFF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5" autoAdjust="0"/>
    <p:restoredTop sz="94638" autoAdjust="0"/>
  </p:normalViewPr>
  <p:slideViewPr>
    <p:cSldViewPr>
      <p:cViewPr>
        <p:scale>
          <a:sx n="90" d="100"/>
          <a:sy n="90" d="100"/>
        </p:scale>
        <p:origin x="-149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173717621790173E-2"/>
          <c:y val="8.5863938540529247E-2"/>
          <c:w val="0.86428630070530155"/>
          <c:h val="0.7390393527541756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07908096"/>
        <c:axId val="107742912"/>
        <c:axId val="0"/>
      </c:bar3DChart>
      <c:catAx>
        <c:axId val="10790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82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7742912"/>
        <c:crosses val="autoZero"/>
        <c:auto val="1"/>
        <c:lblAlgn val="ctr"/>
        <c:lblOffset val="100"/>
        <c:noMultiLvlLbl val="0"/>
      </c:catAx>
      <c:valAx>
        <c:axId val="10774291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107908096"/>
        <c:crosses val="autoZero"/>
        <c:crossBetween val="between"/>
        <c:majorUnit val="10"/>
        <c:min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576980010200215"/>
          <c:y val="0.89201008289805361"/>
          <c:w val="0.40168078516251937"/>
          <c:h val="7.4214287570489423E-2"/>
        </c:manualLayout>
      </c:layout>
      <c:overlay val="0"/>
      <c:spPr>
        <a:solidFill>
          <a:schemeClr val="bg1"/>
        </a:solidFill>
        <a:ln w="208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подконтрольных объектов - 53</c:v>
                </c:pt>
              </c:strCache>
            </c:strRef>
          </c:tx>
          <c:spPr>
            <a:ln>
              <a:solidFill>
                <a:srgbClr val="0099FF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99FF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D2-4864-92F3-FD429A255D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rgbClr val="0099FF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D2-4864-92F3-FD429A255D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rgbClr val="0099FF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D2-4864-92F3-FD429A255D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rgbClr val="0099FF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D2-4864-92F3-FD429A255D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rgbClr val="0099FF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D2-4864-92F3-FD429A255D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rgbClr val="0099FF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D2-4864-92F3-FD429A255D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rgbClr val="0099FF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D2-4864-92F3-FD429A255D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rgbClr val="0099FF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D2-4864-92F3-FD429A255D1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rgbClr val="0099FF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D2-4864-92F3-FD429A255D1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объекты, относящиеся к инфраструктуре железнодорожного транспорта общего пользования - 4 объекта</c:v>
                </c:pt>
                <c:pt idx="1">
                  <c:v>объекты, относящиеся к космической инфраструктуре - 1 объект</c:v>
                </c:pt>
                <c:pt idx="2">
                  <c:v>объекты, относящиеся к авиационной инфраструктуре - 6 объектов</c:v>
                </c:pt>
                <c:pt idx="3">
                  <c:v>объекты, относящиеся к сооружениям связи - 1 объект</c:v>
                </c:pt>
                <c:pt idx="4">
                  <c:v>объекты, относящиеся к инфраструктуре морского и портового транспорта - 2 объекта</c:v>
                </c:pt>
                <c:pt idx="5">
                  <c:v>пассажирская подвесная канатная дорога - 1 объект</c:v>
                </c:pt>
                <c:pt idx="6">
                  <c:v>объекты, относящиеся к государственной тайне - 2 объекта</c:v>
                </c:pt>
                <c:pt idx="7">
                  <c:v>объекты, относящиеся к оборон.заказу - 3 объекта</c:v>
                </c:pt>
                <c:pt idx="8">
                  <c:v>опасные производственные объекты - 33 объекта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9F-408C-A093-463E1A4DC84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Кол-во проверок</c:v>
                </c:pt>
                <c:pt idx="1">
                  <c:v>Кол-во нарушений</c:v>
                </c:pt>
                <c:pt idx="2">
                  <c:v>Кол-во возбужд. дел</c:v>
                </c:pt>
                <c:pt idx="3">
                  <c:v>Кол-во рассмотр. дел</c:v>
                </c:pt>
                <c:pt idx="4">
                  <c:v>Сумма наложенных штрафов</c:v>
                </c:pt>
                <c:pt idx="5">
                  <c:v>Сумма взысканных штрафов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</c:v>
                </c:pt>
                <c:pt idx="1">
                  <c:v>140</c:v>
                </c:pt>
                <c:pt idx="2">
                  <c:v>50</c:v>
                </c:pt>
                <c:pt idx="3">
                  <c:v>50</c:v>
                </c:pt>
                <c:pt idx="4">
                  <c:v>730</c:v>
                </c:pt>
                <c:pt idx="5">
                  <c:v>730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Кол-во проверок</c:v>
                </c:pt>
                <c:pt idx="1">
                  <c:v>Кол-во нарушений</c:v>
                </c:pt>
                <c:pt idx="2">
                  <c:v>Кол-во возбужд. дел</c:v>
                </c:pt>
                <c:pt idx="3">
                  <c:v>Кол-во рассмотр. дел</c:v>
                </c:pt>
                <c:pt idx="4">
                  <c:v>Сумма наложенных штрафов</c:v>
                </c:pt>
                <c:pt idx="5">
                  <c:v>Сумма взысканных штрафов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70</c:v>
                </c:pt>
                <c:pt idx="1">
                  <c:v>120</c:v>
                </c:pt>
                <c:pt idx="2">
                  <c:v>90</c:v>
                </c:pt>
                <c:pt idx="3">
                  <c:v>70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460416"/>
        <c:axId val="107762752"/>
        <c:axId val="0"/>
      </c:bar3DChart>
      <c:catAx>
        <c:axId val="134460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7762752"/>
        <c:crosses val="autoZero"/>
        <c:auto val="1"/>
        <c:lblAlgn val="ctr"/>
        <c:lblOffset val="100"/>
        <c:noMultiLvlLbl val="0"/>
      </c:catAx>
      <c:valAx>
        <c:axId val="10776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460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E774A-7326-41D4-A4B6-B982B801C7C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7C0D2C-F7BC-4BA2-82EF-20405FFB7E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17 предприятий  из них 6 объектов магистрального трубопроводного транспорта</a:t>
          </a:r>
          <a:endParaRPr lang="ru-RU" sz="1800" b="1" dirty="0">
            <a:solidFill>
              <a:schemeClr val="bg1"/>
            </a:solidFill>
          </a:endParaRPr>
        </a:p>
      </dgm:t>
    </dgm:pt>
    <dgm:pt modelId="{5E9B105D-6D2A-4784-BB07-C753E7D129BA}" type="parTrans" cxnId="{F56AAB5C-C6C7-438A-8346-E2DC8FD0BCC1}">
      <dgm:prSet/>
      <dgm:spPr/>
      <dgm:t>
        <a:bodyPr/>
        <a:lstStyle/>
        <a:p>
          <a:endParaRPr lang="ru-RU"/>
        </a:p>
      </dgm:t>
    </dgm:pt>
    <dgm:pt modelId="{88758614-FC78-44BA-B3A2-14DBB4805739}" type="sibTrans" cxnId="{F56AAB5C-C6C7-438A-8346-E2DC8FD0BCC1}">
      <dgm:prSet/>
      <dgm:spPr/>
      <dgm:t>
        <a:bodyPr/>
        <a:lstStyle/>
        <a:p>
          <a:endParaRPr lang="ru-RU"/>
        </a:p>
      </dgm:t>
    </dgm:pt>
    <dgm:pt modelId="{85043C39-B564-498E-9BA7-775B81785B41}" type="pres">
      <dgm:prSet presAssocID="{00CE774A-7326-41D4-A4B6-B982B801C7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D5057-C0BB-4CAE-95C3-F4D71DC94D31}" type="pres">
      <dgm:prSet presAssocID="{7D7C0D2C-F7BC-4BA2-82EF-20405FFB7EF7}" presName="boxAndChildren" presStyleCnt="0"/>
      <dgm:spPr/>
    </dgm:pt>
    <dgm:pt modelId="{1268B92B-23A7-4F58-9827-D9630CCACBE4}" type="pres">
      <dgm:prSet presAssocID="{7D7C0D2C-F7BC-4BA2-82EF-20405FFB7EF7}" presName="parentTextBox" presStyleLbl="node1" presStyleIdx="0" presStyleCnt="1" custScaleY="66711"/>
      <dgm:spPr/>
      <dgm:t>
        <a:bodyPr/>
        <a:lstStyle/>
        <a:p>
          <a:endParaRPr lang="ru-RU"/>
        </a:p>
      </dgm:t>
    </dgm:pt>
  </dgm:ptLst>
  <dgm:cxnLst>
    <dgm:cxn modelId="{8185C562-BFCF-4472-94D3-A18A3F584FC0}" type="presOf" srcId="{7D7C0D2C-F7BC-4BA2-82EF-20405FFB7EF7}" destId="{1268B92B-23A7-4F58-9827-D9630CCACBE4}" srcOrd="0" destOrd="0" presId="urn:microsoft.com/office/officeart/2005/8/layout/process4"/>
    <dgm:cxn modelId="{F56AAB5C-C6C7-438A-8346-E2DC8FD0BCC1}" srcId="{00CE774A-7326-41D4-A4B6-B982B801C7C9}" destId="{7D7C0D2C-F7BC-4BA2-82EF-20405FFB7EF7}" srcOrd="0" destOrd="0" parTransId="{5E9B105D-6D2A-4784-BB07-C753E7D129BA}" sibTransId="{88758614-FC78-44BA-B3A2-14DBB4805739}"/>
    <dgm:cxn modelId="{5065395A-7C2C-437E-98B8-06F61D02AEE3}" type="presOf" srcId="{00CE774A-7326-41D4-A4B6-B982B801C7C9}" destId="{85043C39-B564-498E-9BA7-775B81785B41}" srcOrd="0" destOrd="0" presId="urn:microsoft.com/office/officeart/2005/8/layout/process4"/>
    <dgm:cxn modelId="{38C62A3D-6D1F-460F-BF01-B0CE7D34FB13}" type="presParOf" srcId="{85043C39-B564-498E-9BA7-775B81785B41}" destId="{F18D5057-C0BB-4CAE-95C3-F4D71DC94D31}" srcOrd="0" destOrd="0" presId="urn:microsoft.com/office/officeart/2005/8/layout/process4"/>
    <dgm:cxn modelId="{131F1F37-9B28-4051-AA11-491C7F35DB57}" type="presParOf" srcId="{F18D5057-C0BB-4CAE-95C3-F4D71DC94D31}" destId="{1268B92B-23A7-4F58-9827-D9630CCACBE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EC426-8D80-415F-B4E7-CC7E4D7BAB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098FD-DB23-4062-BB1D-5B26CD630DFC}">
      <dgm:prSet phldrT="[Текст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4400" dirty="0" smtClean="0"/>
            <a:t>77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dirty="0" smtClean="0"/>
            <a:t>организаций</a:t>
          </a:r>
        </a:p>
      </dgm:t>
    </dgm:pt>
    <dgm:pt modelId="{8F129DDD-5AFD-4EC0-B60E-E61B46E64D70}" type="parTrans" cxnId="{483674DF-C540-420B-B770-EFAC4620678A}">
      <dgm:prSet/>
      <dgm:spPr/>
      <dgm:t>
        <a:bodyPr/>
        <a:lstStyle/>
        <a:p>
          <a:endParaRPr lang="ru-RU" sz="1600"/>
        </a:p>
      </dgm:t>
    </dgm:pt>
    <dgm:pt modelId="{2E7D0C19-010E-4F40-BE7F-946AC0F4249F}" type="sibTrans" cxnId="{483674DF-C540-420B-B770-EFAC4620678A}">
      <dgm:prSet/>
      <dgm:spPr/>
      <dgm:t>
        <a:bodyPr/>
        <a:lstStyle/>
        <a:p>
          <a:endParaRPr lang="ru-RU" sz="1600"/>
        </a:p>
      </dgm:t>
    </dgm:pt>
    <dgm:pt modelId="{D1068AAE-5602-4EE7-B552-C3A79B6C122F}" type="pres">
      <dgm:prSet presAssocID="{BEAEC426-8D80-415F-B4E7-CC7E4D7BAB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00725-F0DD-4FD8-BFA2-01FBFBE31EFC}" type="pres">
      <dgm:prSet presAssocID="{1E3098FD-DB23-4062-BB1D-5B26CD630DFC}" presName="linNode" presStyleCnt="0"/>
      <dgm:spPr/>
    </dgm:pt>
    <dgm:pt modelId="{E204AE36-89A9-494D-88AB-B1C9B758BC92}" type="pres">
      <dgm:prSet presAssocID="{1E3098FD-DB23-4062-BB1D-5B26CD630DFC}" presName="parentText" presStyleLbl="node1" presStyleIdx="0" presStyleCnt="1" custScaleX="72956" custScaleY="72196" custLinFactNeighborX="-2286" custLinFactNeighborY="-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7DAC2-FE70-495F-A826-5F1C67ECDEFE}" type="presOf" srcId="{1E3098FD-DB23-4062-BB1D-5B26CD630DFC}" destId="{E204AE36-89A9-494D-88AB-B1C9B758BC92}" srcOrd="0" destOrd="0" presId="urn:microsoft.com/office/officeart/2005/8/layout/vList5"/>
    <dgm:cxn modelId="{483674DF-C540-420B-B770-EFAC4620678A}" srcId="{BEAEC426-8D80-415F-B4E7-CC7E4D7BAB7C}" destId="{1E3098FD-DB23-4062-BB1D-5B26CD630DFC}" srcOrd="0" destOrd="0" parTransId="{8F129DDD-5AFD-4EC0-B60E-E61B46E64D70}" sibTransId="{2E7D0C19-010E-4F40-BE7F-946AC0F4249F}"/>
    <dgm:cxn modelId="{7B66482A-B9BD-49C2-82F2-979C5BB413AE}" type="presOf" srcId="{BEAEC426-8D80-415F-B4E7-CC7E4D7BAB7C}" destId="{D1068AAE-5602-4EE7-B552-C3A79B6C122F}" srcOrd="0" destOrd="0" presId="urn:microsoft.com/office/officeart/2005/8/layout/vList5"/>
    <dgm:cxn modelId="{74091FB6-8135-4DD4-A8FD-EC7E031FB081}" type="presParOf" srcId="{D1068AAE-5602-4EE7-B552-C3A79B6C122F}" destId="{63600725-F0DD-4FD8-BFA2-01FBFBE31EFC}" srcOrd="0" destOrd="0" presId="urn:microsoft.com/office/officeart/2005/8/layout/vList5"/>
    <dgm:cxn modelId="{729EB606-5785-4869-A26E-10CB7D9BF991}" type="presParOf" srcId="{63600725-F0DD-4FD8-BFA2-01FBFBE31EFC}" destId="{E204AE36-89A9-494D-88AB-B1C9B758BC9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9C39DA-832D-4BBB-AC8E-347A3CB9CE4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05C146-D0DC-4095-AF75-EF5F73FD6981}">
      <dgm:prSet custT="1"/>
      <dgm:spPr>
        <a:solidFill>
          <a:srgbClr val="C02C4C"/>
        </a:solidFill>
      </dgm:spPr>
      <dgm:t>
        <a:bodyPr/>
        <a:lstStyle/>
        <a:p>
          <a:r>
            <a:rPr lang="ru-RU" sz="1800" dirty="0" smtClean="0"/>
            <a:t>12 предприятий</a:t>
          </a:r>
        </a:p>
        <a:p>
          <a:r>
            <a:rPr lang="ru-RU" sz="1800" dirty="0" smtClean="0"/>
            <a:t>21 ОПО</a:t>
          </a:r>
          <a:endParaRPr lang="ru-RU" sz="1800" dirty="0"/>
        </a:p>
      </dgm:t>
    </dgm:pt>
    <dgm:pt modelId="{2F13E2F3-1A68-4924-84EF-04D64AA95ED0}" type="parTrans" cxnId="{A2A76D2F-5FA6-4C99-94AA-1F7E943561F2}">
      <dgm:prSet/>
      <dgm:spPr/>
      <dgm:t>
        <a:bodyPr/>
        <a:lstStyle/>
        <a:p>
          <a:endParaRPr lang="ru-RU" sz="1800"/>
        </a:p>
      </dgm:t>
    </dgm:pt>
    <dgm:pt modelId="{1264C157-2692-4C67-9D59-934A014A0C1F}" type="sibTrans" cxnId="{A2A76D2F-5FA6-4C99-94AA-1F7E943561F2}">
      <dgm:prSet/>
      <dgm:spPr/>
      <dgm:t>
        <a:bodyPr/>
        <a:lstStyle/>
        <a:p>
          <a:endParaRPr lang="ru-RU" sz="1800"/>
        </a:p>
      </dgm:t>
    </dgm:pt>
    <dgm:pt modelId="{F9D5EB60-8285-4E88-8961-66F7BA3CE0FD}">
      <dgm:prSet custT="1"/>
      <dgm:spPr>
        <a:solidFill>
          <a:srgbClr val="C02C4C"/>
        </a:solidFill>
      </dgm:spPr>
      <dgm:t>
        <a:bodyPr/>
        <a:lstStyle/>
        <a:p>
          <a:r>
            <a:rPr lang="en-US" sz="1800" dirty="0" smtClean="0"/>
            <a:t>II </a:t>
          </a:r>
          <a:r>
            <a:rPr lang="ru-RU" sz="1800" dirty="0" smtClean="0"/>
            <a:t>класс опасности </a:t>
          </a:r>
        </a:p>
        <a:p>
          <a:r>
            <a:rPr lang="ru-RU" sz="1800" dirty="0" smtClean="0"/>
            <a:t>- 14 разрезов</a:t>
          </a:r>
        </a:p>
        <a:p>
          <a:r>
            <a:rPr lang="en-US" sz="1800" dirty="0" smtClean="0"/>
            <a:t>III </a:t>
          </a:r>
          <a:r>
            <a:rPr lang="ru-RU" sz="1800" dirty="0" smtClean="0"/>
            <a:t> класс опасности </a:t>
          </a:r>
        </a:p>
        <a:p>
          <a:r>
            <a:rPr lang="ru-RU" sz="1800" dirty="0" smtClean="0"/>
            <a:t>-4 разреза + 1 площадка обогащения угля</a:t>
          </a:r>
          <a:endParaRPr lang="ru-RU" sz="1800" dirty="0"/>
        </a:p>
      </dgm:t>
    </dgm:pt>
    <dgm:pt modelId="{8A22F47B-6E69-444C-A902-2E405A38402E}" type="parTrans" cxnId="{84892224-E666-44EE-93F8-23E9703D8655}">
      <dgm:prSet/>
      <dgm:spPr/>
      <dgm:t>
        <a:bodyPr/>
        <a:lstStyle/>
        <a:p>
          <a:endParaRPr lang="ru-RU" sz="1800"/>
        </a:p>
      </dgm:t>
    </dgm:pt>
    <dgm:pt modelId="{18A721E1-5350-4D42-A488-968A6F2DF97D}" type="sibTrans" cxnId="{84892224-E666-44EE-93F8-23E9703D8655}">
      <dgm:prSet/>
      <dgm:spPr/>
      <dgm:t>
        <a:bodyPr/>
        <a:lstStyle/>
        <a:p>
          <a:endParaRPr lang="ru-RU" sz="1800"/>
        </a:p>
      </dgm:t>
    </dgm:pt>
    <dgm:pt modelId="{0E04C570-C0B3-450C-9635-F4AF7FA8847D}" type="pres">
      <dgm:prSet presAssocID="{6C9C39DA-832D-4BBB-AC8E-347A3CB9CE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ECAE2-944B-41B3-9CD3-A2FE7A32C5F6}" type="pres">
      <dgm:prSet presAssocID="{3C05C146-D0DC-4095-AF75-EF5F73FD6981}" presName="node" presStyleLbl="node1" presStyleIdx="0" presStyleCnt="2" custLinFactNeighborX="-3556" custLinFactNeighborY="-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CBCB8-C7B5-4B51-B919-E91426A037FC}" type="pres">
      <dgm:prSet presAssocID="{1264C157-2692-4C67-9D59-934A014A0C1F}" presName="sibTrans" presStyleCnt="0"/>
      <dgm:spPr/>
    </dgm:pt>
    <dgm:pt modelId="{40505B4E-4D68-4453-A6FA-A7C54E148451}" type="pres">
      <dgm:prSet presAssocID="{F9D5EB60-8285-4E88-8961-66F7BA3CE0FD}" presName="node" presStyleLbl="node1" presStyleIdx="1" presStyleCnt="2" custScaleY="167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11F7F-C3EB-4BAF-945B-63D570CAC783}" type="presOf" srcId="{F9D5EB60-8285-4E88-8961-66F7BA3CE0FD}" destId="{40505B4E-4D68-4453-A6FA-A7C54E148451}" srcOrd="0" destOrd="0" presId="urn:microsoft.com/office/officeart/2005/8/layout/default#1"/>
    <dgm:cxn modelId="{84892224-E666-44EE-93F8-23E9703D8655}" srcId="{6C9C39DA-832D-4BBB-AC8E-347A3CB9CE40}" destId="{F9D5EB60-8285-4E88-8961-66F7BA3CE0FD}" srcOrd="1" destOrd="0" parTransId="{8A22F47B-6E69-444C-A902-2E405A38402E}" sibTransId="{18A721E1-5350-4D42-A488-968A6F2DF97D}"/>
    <dgm:cxn modelId="{BF356F61-F3B3-4029-91E1-42DDDD853B52}" type="presOf" srcId="{6C9C39DA-832D-4BBB-AC8E-347A3CB9CE40}" destId="{0E04C570-C0B3-450C-9635-F4AF7FA8847D}" srcOrd="0" destOrd="0" presId="urn:microsoft.com/office/officeart/2005/8/layout/default#1"/>
    <dgm:cxn modelId="{7797E647-D9E2-496B-87E7-988C41816E39}" type="presOf" srcId="{3C05C146-D0DC-4095-AF75-EF5F73FD6981}" destId="{D99ECAE2-944B-41B3-9CD3-A2FE7A32C5F6}" srcOrd="0" destOrd="0" presId="urn:microsoft.com/office/officeart/2005/8/layout/default#1"/>
    <dgm:cxn modelId="{A2A76D2F-5FA6-4C99-94AA-1F7E943561F2}" srcId="{6C9C39DA-832D-4BBB-AC8E-347A3CB9CE40}" destId="{3C05C146-D0DC-4095-AF75-EF5F73FD6981}" srcOrd="0" destOrd="0" parTransId="{2F13E2F3-1A68-4924-84EF-04D64AA95ED0}" sibTransId="{1264C157-2692-4C67-9D59-934A014A0C1F}"/>
    <dgm:cxn modelId="{56EAB5FD-58B0-4554-99AC-3FBD0AC72032}" type="presParOf" srcId="{0E04C570-C0B3-450C-9635-F4AF7FA8847D}" destId="{D99ECAE2-944B-41B3-9CD3-A2FE7A32C5F6}" srcOrd="0" destOrd="0" presId="urn:microsoft.com/office/officeart/2005/8/layout/default#1"/>
    <dgm:cxn modelId="{A3A90311-5BCA-4D3B-9559-15ECB60982F3}" type="presParOf" srcId="{0E04C570-C0B3-450C-9635-F4AF7FA8847D}" destId="{7E6CBCB8-C7B5-4B51-B919-E91426A037FC}" srcOrd="1" destOrd="0" presId="urn:microsoft.com/office/officeart/2005/8/layout/default#1"/>
    <dgm:cxn modelId="{39BADD71-6750-45CD-869B-518F259E175A}" type="presParOf" srcId="{0E04C570-C0B3-450C-9635-F4AF7FA8847D}" destId="{40505B4E-4D68-4453-A6FA-A7C54E14845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C39DA-832D-4BBB-AC8E-347A3CB9CE4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05C146-D0DC-4095-AF75-EF5F73FD6981}">
      <dgm:prSet custT="1"/>
      <dgm:spPr>
        <a:solidFill>
          <a:srgbClr val="C02C4C"/>
        </a:solidFill>
      </dgm:spPr>
      <dgm:t>
        <a:bodyPr/>
        <a:lstStyle/>
        <a:p>
          <a:r>
            <a:rPr lang="ru-RU" sz="1800" dirty="0" smtClean="0"/>
            <a:t>4 плановые проверки</a:t>
          </a:r>
          <a:endParaRPr lang="ru-RU" sz="1800" dirty="0"/>
        </a:p>
      </dgm:t>
    </dgm:pt>
    <dgm:pt modelId="{2F13E2F3-1A68-4924-84EF-04D64AA95ED0}" type="parTrans" cxnId="{A2A76D2F-5FA6-4C99-94AA-1F7E943561F2}">
      <dgm:prSet/>
      <dgm:spPr/>
      <dgm:t>
        <a:bodyPr/>
        <a:lstStyle/>
        <a:p>
          <a:endParaRPr lang="ru-RU" sz="1800"/>
        </a:p>
      </dgm:t>
    </dgm:pt>
    <dgm:pt modelId="{1264C157-2692-4C67-9D59-934A014A0C1F}" type="sibTrans" cxnId="{A2A76D2F-5FA6-4C99-94AA-1F7E943561F2}">
      <dgm:prSet/>
      <dgm:spPr/>
      <dgm:t>
        <a:bodyPr/>
        <a:lstStyle/>
        <a:p>
          <a:endParaRPr lang="ru-RU" sz="1800"/>
        </a:p>
      </dgm:t>
    </dgm:pt>
    <dgm:pt modelId="{F9D5EB60-8285-4E88-8961-66F7BA3CE0FD}">
      <dgm:prSet custT="1"/>
      <dgm:spPr>
        <a:solidFill>
          <a:srgbClr val="C02C4C"/>
        </a:solidFill>
      </dgm:spPr>
      <dgm:t>
        <a:bodyPr/>
        <a:lstStyle/>
        <a:p>
          <a:r>
            <a:rPr lang="ru-RU" sz="1800" dirty="0" smtClean="0"/>
            <a:t>11 внеплановых проверок</a:t>
          </a:r>
          <a:endParaRPr lang="ru-RU" sz="1800" dirty="0"/>
        </a:p>
      </dgm:t>
    </dgm:pt>
    <dgm:pt modelId="{8A22F47B-6E69-444C-A902-2E405A38402E}" type="parTrans" cxnId="{84892224-E666-44EE-93F8-23E9703D8655}">
      <dgm:prSet/>
      <dgm:spPr/>
      <dgm:t>
        <a:bodyPr/>
        <a:lstStyle/>
        <a:p>
          <a:endParaRPr lang="ru-RU" sz="1800"/>
        </a:p>
      </dgm:t>
    </dgm:pt>
    <dgm:pt modelId="{18A721E1-5350-4D42-A488-968A6F2DF97D}" type="sibTrans" cxnId="{84892224-E666-44EE-93F8-23E9703D8655}">
      <dgm:prSet/>
      <dgm:spPr/>
      <dgm:t>
        <a:bodyPr/>
        <a:lstStyle/>
        <a:p>
          <a:endParaRPr lang="ru-RU" sz="1800"/>
        </a:p>
      </dgm:t>
    </dgm:pt>
    <dgm:pt modelId="{0E04C570-C0B3-450C-9635-F4AF7FA8847D}" type="pres">
      <dgm:prSet presAssocID="{6C9C39DA-832D-4BBB-AC8E-347A3CB9CE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ECAE2-944B-41B3-9CD3-A2FE7A32C5F6}" type="pres">
      <dgm:prSet presAssocID="{3C05C146-D0DC-4095-AF75-EF5F73FD6981}" presName="node" presStyleLbl="node1" presStyleIdx="0" presStyleCnt="2" custLinFactNeighborX="-3556" custLinFactNeighborY="-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CBCB8-C7B5-4B51-B919-E91426A037FC}" type="pres">
      <dgm:prSet presAssocID="{1264C157-2692-4C67-9D59-934A014A0C1F}" presName="sibTrans" presStyleCnt="0"/>
      <dgm:spPr/>
    </dgm:pt>
    <dgm:pt modelId="{40505B4E-4D68-4453-A6FA-A7C54E148451}" type="pres">
      <dgm:prSet presAssocID="{F9D5EB60-8285-4E88-8961-66F7BA3CE0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590F63-2D0D-4335-AF99-0DC5B4A9F0E6}" type="presOf" srcId="{6C9C39DA-832D-4BBB-AC8E-347A3CB9CE40}" destId="{0E04C570-C0B3-450C-9635-F4AF7FA8847D}" srcOrd="0" destOrd="0" presId="urn:microsoft.com/office/officeart/2005/8/layout/default#1"/>
    <dgm:cxn modelId="{8B0C8C39-A2B8-4BAD-99E3-84F897D4E51E}" type="presOf" srcId="{3C05C146-D0DC-4095-AF75-EF5F73FD6981}" destId="{D99ECAE2-944B-41B3-9CD3-A2FE7A32C5F6}" srcOrd="0" destOrd="0" presId="urn:microsoft.com/office/officeart/2005/8/layout/default#1"/>
    <dgm:cxn modelId="{515F5770-5258-4803-896C-EDB17042D33F}" type="presOf" srcId="{F9D5EB60-8285-4E88-8961-66F7BA3CE0FD}" destId="{40505B4E-4D68-4453-A6FA-A7C54E148451}" srcOrd="0" destOrd="0" presId="urn:microsoft.com/office/officeart/2005/8/layout/default#1"/>
    <dgm:cxn modelId="{84892224-E666-44EE-93F8-23E9703D8655}" srcId="{6C9C39DA-832D-4BBB-AC8E-347A3CB9CE40}" destId="{F9D5EB60-8285-4E88-8961-66F7BA3CE0FD}" srcOrd="1" destOrd="0" parTransId="{8A22F47B-6E69-444C-A902-2E405A38402E}" sibTransId="{18A721E1-5350-4D42-A488-968A6F2DF97D}"/>
    <dgm:cxn modelId="{A2A76D2F-5FA6-4C99-94AA-1F7E943561F2}" srcId="{6C9C39DA-832D-4BBB-AC8E-347A3CB9CE40}" destId="{3C05C146-D0DC-4095-AF75-EF5F73FD6981}" srcOrd="0" destOrd="0" parTransId="{2F13E2F3-1A68-4924-84EF-04D64AA95ED0}" sibTransId="{1264C157-2692-4C67-9D59-934A014A0C1F}"/>
    <dgm:cxn modelId="{64492186-2C2B-403F-B43D-CFBAB16CF654}" type="presParOf" srcId="{0E04C570-C0B3-450C-9635-F4AF7FA8847D}" destId="{D99ECAE2-944B-41B3-9CD3-A2FE7A32C5F6}" srcOrd="0" destOrd="0" presId="urn:microsoft.com/office/officeart/2005/8/layout/default#1"/>
    <dgm:cxn modelId="{1A527CFD-5C72-48F9-871D-02A0825A320D}" type="presParOf" srcId="{0E04C570-C0B3-450C-9635-F4AF7FA8847D}" destId="{7E6CBCB8-C7B5-4B51-B919-E91426A037FC}" srcOrd="1" destOrd="0" presId="urn:microsoft.com/office/officeart/2005/8/layout/default#1"/>
    <dgm:cxn modelId="{78ACDB58-96EF-42DF-B938-23707E09D99A}" type="presParOf" srcId="{0E04C570-C0B3-450C-9635-F4AF7FA8847D}" destId="{40505B4E-4D68-4453-A6FA-A7C54E14845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024120-C9F9-43E5-9E39-AF5E05BA43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46DC1-4EE7-4E10-8E18-868C4621669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/>
            <a:t>30 предприятий горнорудной и нерудной промышленности </a:t>
          </a:r>
          <a:endParaRPr lang="ru-RU" sz="1800" dirty="0"/>
        </a:p>
      </dgm:t>
    </dgm:pt>
    <dgm:pt modelId="{784F2796-484A-4B9B-BEDD-E3E92329875C}" type="parTrans" cxnId="{3C124425-F178-4E58-8F87-D82D9B84DC22}">
      <dgm:prSet/>
      <dgm:spPr/>
      <dgm:t>
        <a:bodyPr/>
        <a:lstStyle/>
        <a:p>
          <a:endParaRPr lang="ru-RU"/>
        </a:p>
      </dgm:t>
    </dgm:pt>
    <dgm:pt modelId="{CA3BB0F2-5C9B-4B55-9B47-7282DA46AC0B}" type="sibTrans" cxnId="{3C124425-F178-4E58-8F87-D82D9B84DC22}">
      <dgm:prSet/>
      <dgm:spPr/>
      <dgm:t>
        <a:bodyPr/>
        <a:lstStyle/>
        <a:p>
          <a:endParaRPr lang="ru-RU"/>
        </a:p>
      </dgm:t>
    </dgm:pt>
    <dgm:pt modelId="{DF1C33D6-E8BB-49C2-9BB8-CD88B5F1932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/>
            <a:t>42 опасных производственных </a:t>
          </a:r>
          <a:r>
            <a:rPr lang="ru-RU" sz="2000" dirty="0" smtClean="0"/>
            <a:t>объекта</a:t>
          </a:r>
          <a:endParaRPr lang="ru-RU" sz="2000" dirty="0"/>
        </a:p>
      </dgm:t>
    </dgm:pt>
    <dgm:pt modelId="{BA91A61A-3FD0-403F-A8A6-220DFC09AE9F}" type="parTrans" cxnId="{CB9D2F58-7B50-4CE4-A11E-F8FBDFB2760C}">
      <dgm:prSet/>
      <dgm:spPr/>
      <dgm:t>
        <a:bodyPr/>
        <a:lstStyle/>
        <a:p>
          <a:endParaRPr lang="ru-RU"/>
        </a:p>
      </dgm:t>
    </dgm:pt>
    <dgm:pt modelId="{3AAE7D31-D0D3-4FE8-9C98-46654C49455A}" type="sibTrans" cxnId="{CB9D2F58-7B50-4CE4-A11E-F8FBDFB2760C}">
      <dgm:prSet/>
      <dgm:spPr/>
      <dgm:t>
        <a:bodyPr/>
        <a:lstStyle/>
        <a:p>
          <a:endParaRPr lang="ru-RU"/>
        </a:p>
      </dgm:t>
    </dgm:pt>
    <dgm:pt modelId="{5C40CF52-5E51-4D1D-BC1E-BBC03B86ED71}" type="pres">
      <dgm:prSet presAssocID="{D5024120-C9F9-43E5-9E39-AF5E05BA43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7934C-6C0C-47A3-BD49-4268E64A2C20}" type="pres">
      <dgm:prSet presAssocID="{8FE46DC1-4EE7-4E10-8E18-868C46216697}" presName="parentText" presStyleLbl="node1" presStyleIdx="0" presStyleCnt="2" custLinFactY="530" custLinFactNeighborX="-5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028DA-F46A-4E80-9633-BF1A3F8D8130}" type="pres">
      <dgm:prSet presAssocID="{CA3BB0F2-5C9B-4B55-9B47-7282DA46AC0B}" presName="spacer" presStyleCnt="0"/>
      <dgm:spPr/>
    </dgm:pt>
    <dgm:pt modelId="{538D76F4-B5AB-416D-A4EE-3C3F6F2A3F44}" type="pres">
      <dgm:prSet presAssocID="{DF1C33D6-E8BB-49C2-9BB8-CD88B5F193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2F58-7B50-4CE4-A11E-F8FBDFB2760C}" srcId="{D5024120-C9F9-43E5-9E39-AF5E05BA4306}" destId="{DF1C33D6-E8BB-49C2-9BB8-CD88B5F19322}" srcOrd="1" destOrd="0" parTransId="{BA91A61A-3FD0-403F-A8A6-220DFC09AE9F}" sibTransId="{3AAE7D31-D0D3-4FE8-9C98-46654C49455A}"/>
    <dgm:cxn modelId="{3EE977F7-BD0A-4B4E-B4A6-F421DE3F2D86}" type="presOf" srcId="{8FE46DC1-4EE7-4E10-8E18-868C46216697}" destId="{E4F7934C-6C0C-47A3-BD49-4268E64A2C20}" srcOrd="0" destOrd="0" presId="urn:microsoft.com/office/officeart/2005/8/layout/vList2"/>
    <dgm:cxn modelId="{916C63AC-3960-4352-B5E6-B8DB338DBEF0}" type="presOf" srcId="{D5024120-C9F9-43E5-9E39-AF5E05BA4306}" destId="{5C40CF52-5E51-4D1D-BC1E-BBC03B86ED71}" srcOrd="0" destOrd="0" presId="urn:microsoft.com/office/officeart/2005/8/layout/vList2"/>
    <dgm:cxn modelId="{3C124425-F178-4E58-8F87-D82D9B84DC22}" srcId="{D5024120-C9F9-43E5-9E39-AF5E05BA4306}" destId="{8FE46DC1-4EE7-4E10-8E18-868C46216697}" srcOrd="0" destOrd="0" parTransId="{784F2796-484A-4B9B-BEDD-E3E92329875C}" sibTransId="{CA3BB0F2-5C9B-4B55-9B47-7282DA46AC0B}"/>
    <dgm:cxn modelId="{5DFEFC46-3837-4AAF-A69B-EFD16022572B}" type="presOf" srcId="{DF1C33D6-E8BB-49C2-9BB8-CD88B5F19322}" destId="{538D76F4-B5AB-416D-A4EE-3C3F6F2A3F44}" srcOrd="0" destOrd="0" presId="urn:microsoft.com/office/officeart/2005/8/layout/vList2"/>
    <dgm:cxn modelId="{5E4A79B3-8333-492C-8025-70DC725206AA}" type="presParOf" srcId="{5C40CF52-5E51-4D1D-BC1E-BBC03B86ED71}" destId="{E4F7934C-6C0C-47A3-BD49-4268E64A2C20}" srcOrd="0" destOrd="0" presId="urn:microsoft.com/office/officeart/2005/8/layout/vList2"/>
    <dgm:cxn modelId="{FF6C0531-847F-4B6B-960C-FE3575B5EC1F}" type="presParOf" srcId="{5C40CF52-5E51-4D1D-BC1E-BBC03B86ED71}" destId="{8C2028DA-F46A-4E80-9633-BF1A3F8D8130}" srcOrd="1" destOrd="0" presId="urn:microsoft.com/office/officeart/2005/8/layout/vList2"/>
    <dgm:cxn modelId="{358DCC75-050D-4C1C-A5D1-1E5779C233A6}" type="presParOf" srcId="{5C40CF52-5E51-4D1D-BC1E-BBC03B86ED71}" destId="{538D76F4-B5AB-416D-A4EE-3C3F6F2A3F44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2CEA6D-540E-4C81-A347-6C8C18E80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40E33-8335-440E-AF26-CA660A70025C}">
      <dgm:prSet custT="1"/>
      <dgm:spPr/>
      <dgm:t>
        <a:bodyPr/>
        <a:lstStyle/>
        <a:p>
          <a:pPr algn="ctr" rtl="0"/>
          <a:r>
            <a:rPr lang="ru-RU" sz="2800" b="1" dirty="0" smtClean="0"/>
            <a:t>224</a:t>
          </a:r>
          <a:r>
            <a:rPr lang="ru-RU" sz="1700" dirty="0" smtClean="0"/>
            <a:t>  поднадзорных предприятий и организаций эксплуатируют </a:t>
          </a:r>
          <a:r>
            <a:rPr lang="ru-RU" sz="2000" b="1" dirty="0" smtClean="0"/>
            <a:t>1123 </a:t>
          </a:r>
          <a:r>
            <a:rPr lang="ru-RU" sz="1700" dirty="0" smtClean="0"/>
            <a:t>подъемных сооружений </a:t>
          </a:r>
        </a:p>
        <a:p>
          <a:pPr algn="ctr" rtl="0"/>
          <a:endParaRPr lang="ru-RU" sz="1700" dirty="0"/>
        </a:p>
      </dgm:t>
    </dgm:pt>
    <dgm:pt modelId="{CF1C0869-3027-484F-8B4B-7978BC9BC84F}" type="parTrans" cxnId="{FD17FE78-0357-4025-BF8D-DA11432D3D40}">
      <dgm:prSet/>
      <dgm:spPr/>
      <dgm:t>
        <a:bodyPr/>
        <a:lstStyle/>
        <a:p>
          <a:endParaRPr lang="ru-RU"/>
        </a:p>
      </dgm:t>
    </dgm:pt>
    <dgm:pt modelId="{7C9B5D2B-26FC-4531-98D2-FD8F56C79EE5}" type="sibTrans" cxnId="{FD17FE78-0357-4025-BF8D-DA11432D3D40}">
      <dgm:prSet/>
      <dgm:spPr/>
      <dgm:t>
        <a:bodyPr/>
        <a:lstStyle/>
        <a:p>
          <a:endParaRPr lang="ru-RU"/>
        </a:p>
      </dgm:t>
    </dgm:pt>
    <dgm:pt modelId="{60140A14-689E-453C-B79F-E856B7F6D5BA}" type="pres">
      <dgm:prSet presAssocID="{4C2CEA6D-540E-4C81-A347-6C8C18E80D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4B3D8-D83F-4950-83EB-5EB2443AB384}" type="pres">
      <dgm:prSet presAssocID="{3BA40E33-8335-440E-AF26-CA660A70025C}" presName="parentText" presStyleLbl="node1" presStyleIdx="0" presStyleCnt="1" custScaleX="91861" custScaleY="626493" custLinFactNeighborX="7821" custLinFactNeighborY="863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7FE78-0357-4025-BF8D-DA11432D3D40}" srcId="{4C2CEA6D-540E-4C81-A347-6C8C18E80DB0}" destId="{3BA40E33-8335-440E-AF26-CA660A70025C}" srcOrd="0" destOrd="0" parTransId="{CF1C0869-3027-484F-8B4B-7978BC9BC84F}" sibTransId="{7C9B5D2B-26FC-4531-98D2-FD8F56C79EE5}"/>
    <dgm:cxn modelId="{659A2710-0105-4BDA-B160-C50BD2AB3AA6}" type="presOf" srcId="{3BA40E33-8335-440E-AF26-CA660A70025C}" destId="{2C34B3D8-D83F-4950-83EB-5EB2443AB384}" srcOrd="0" destOrd="0" presId="urn:microsoft.com/office/officeart/2005/8/layout/vList2"/>
    <dgm:cxn modelId="{D96A47C7-0CFB-45CC-9A5F-1B34338223F9}" type="presOf" srcId="{4C2CEA6D-540E-4C81-A347-6C8C18E80DB0}" destId="{60140A14-689E-453C-B79F-E856B7F6D5BA}" srcOrd="0" destOrd="0" presId="urn:microsoft.com/office/officeart/2005/8/layout/vList2"/>
    <dgm:cxn modelId="{7682F6D3-ADE7-4D9D-A729-13F5F2C56CA2}" type="presParOf" srcId="{60140A14-689E-453C-B79F-E856B7F6D5BA}" destId="{2C34B3D8-D83F-4950-83EB-5EB2443AB3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8B92B-23A7-4F58-9827-D9630CCACBE4}">
      <dsp:nvSpPr>
        <dsp:cNvPr id="0" name=""/>
        <dsp:cNvSpPr/>
      </dsp:nvSpPr>
      <dsp:spPr>
        <a:xfrm>
          <a:off x="0" y="428057"/>
          <a:ext cx="5857916" cy="171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17 предприятий  из них 6 объектов магистрального трубопроводного транспорта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428057"/>
        <a:ext cx="5857916" cy="1715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AE36-89A9-494D-88AB-B1C9B758BC92}">
      <dsp:nvSpPr>
        <dsp:cNvPr id="0" name=""/>
        <dsp:cNvSpPr/>
      </dsp:nvSpPr>
      <dsp:spPr>
        <a:xfrm>
          <a:off x="2729478" y="430879"/>
          <a:ext cx="1988834" cy="2372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4400" kern="1200" dirty="0" smtClean="0"/>
            <a:t>77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организаций</a:t>
          </a:r>
        </a:p>
      </dsp:txBody>
      <dsp:txXfrm>
        <a:off x="2826565" y="527966"/>
        <a:ext cx="1794660" cy="2178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CAE2-944B-41B3-9CD3-A2FE7A32C5F6}">
      <dsp:nvSpPr>
        <dsp:cNvPr id="0" name=""/>
        <dsp:cNvSpPr/>
      </dsp:nvSpPr>
      <dsp:spPr>
        <a:xfrm>
          <a:off x="0" y="563145"/>
          <a:ext cx="3057741" cy="1834645"/>
        </a:xfrm>
        <a:prstGeom prst="rect">
          <a:avLst/>
        </a:prstGeom>
        <a:solidFill>
          <a:srgbClr val="C02C4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12 предприятий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21 ОПО</a:t>
          </a:r>
          <a:endParaRPr lang="ru-RU" sz="1800" kern="1200" dirty="0"/>
        </a:p>
      </dsp:txBody>
      <dsp:txXfrm>
        <a:off x="0" y="563145"/>
        <a:ext cx="3057741" cy="1834645"/>
      </dsp:txXfrm>
    </dsp:sp>
    <dsp:sp modelId="{40505B4E-4D68-4453-A6FA-A7C54E148451}">
      <dsp:nvSpPr>
        <dsp:cNvPr id="0" name=""/>
        <dsp:cNvSpPr/>
      </dsp:nvSpPr>
      <dsp:spPr>
        <a:xfrm>
          <a:off x="3367597" y="1579"/>
          <a:ext cx="3057741" cy="3080075"/>
        </a:xfrm>
        <a:prstGeom prst="rect">
          <a:avLst/>
        </a:prstGeom>
        <a:solidFill>
          <a:srgbClr val="C02C4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 </a:t>
          </a:r>
          <a:r>
            <a:rPr lang="ru-RU" sz="1800" kern="1200" dirty="0" smtClean="0"/>
            <a:t>класс опасности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- 14 разрезов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 </a:t>
          </a:r>
          <a:r>
            <a:rPr lang="ru-RU" sz="1800" kern="1200" dirty="0" smtClean="0"/>
            <a:t> класс опасности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-4 разреза + 1 площадка обогащения угля</a:t>
          </a:r>
          <a:endParaRPr lang="ru-RU" sz="1800" kern="1200" dirty="0"/>
        </a:p>
      </dsp:txBody>
      <dsp:txXfrm>
        <a:off x="3367597" y="1579"/>
        <a:ext cx="3057741" cy="3080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CAE2-944B-41B3-9CD3-A2FE7A32C5F6}">
      <dsp:nvSpPr>
        <dsp:cNvPr id="0" name=""/>
        <dsp:cNvSpPr/>
      </dsp:nvSpPr>
      <dsp:spPr>
        <a:xfrm>
          <a:off x="505374" y="0"/>
          <a:ext cx="2495795" cy="1497477"/>
        </a:xfrm>
        <a:prstGeom prst="rect">
          <a:avLst/>
        </a:prstGeom>
        <a:solidFill>
          <a:srgbClr val="C02C4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 плановые проверки</a:t>
          </a:r>
          <a:endParaRPr lang="ru-RU" sz="1800" kern="1200" dirty="0"/>
        </a:p>
      </dsp:txBody>
      <dsp:txXfrm>
        <a:off x="505374" y="0"/>
        <a:ext cx="2495795" cy="1497477"/>
      </dsp:txXfrm>
    </dsp:sp>
    <dsp:sp modelId="{40505B4E-4D68-4453-A6FA-A7C54E148451}">
      <dsp:nvSpPr>
        <dsp:cNvPr id="0" name=""/>
        <dsp:cNvSpPr/>
      </dsp:nvSpPr>
      <dsp:spPr>
        <a:xfrm>
          <a:off x="3339499" y="790"/>
          <a:ext cx="2495795" cy="1497477"/>
        </a:xfrm>
        <a:prstGeom prst="rect">
          <a:avLst/>
        </a:prstGeom>
        <a:solidFill>
          <a:srgbClr val="C02C4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11 внеплановых проверок</a:t>
          </a:r>
          <a:endParaRPr lang="ru-RU" sz="1800" kern="1200" dirty="0"/>
        </a:p>
      </dsp:txBody>
      <dsp:txXfrm>
        <a:off x="3339499" y="790"/>
        <a:ext cx="2495795" cy="1497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7934C-6C0C-47A3-BD49-4268E64A2C20}">
      <dsp:nvSpPr>
        <dsp:cNvPr id="0" name=""/>
        <dsp:cNvSpPr/>
      </dsp:nvSpPr>
      <dsp:spPr>
        <a:xfrm>
          <a:off x="0" y="18399"/>
          <a:ext cx="5167306" cy="814224"/>
        </a:xfrm>
        <a:prstGeom prst="roundRect">
          <a:avLst/>
        </a:prstGeom>
        <a:solidFill>
          <a:schemeClr val="accent3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30 предприятий горнорудной и нерудной промышленности </a:t>
          </a:r>
          <a:endParaRPr lang="ru-RU" sz="1800" kern="1200" dirty="0"/>
        </a:p>
      </dsp:txBody>
      <dsp:txXfrm>
        <a:off x="39747" y="58146"/>
        <a:ext cx="5087812" cy="734730"/>
      </dsp:txXfrm>
    </dsp:sp>
    <dsp:sp modelId="{538D76F4-B5AB-416D-A4EE-3C3F6F2A3F44}">
      <dsp:nvSpPr>
        <dsp:cNvPr id="0" name=""/>
        <dsp:cNvSpPr/>
      </dsp:nvSpPr>
      <dsp:spPr>
        <a:xfrm>
          <a:off x="0" y="828308"/>
          <a:ext cx="5167306" cy="814224"/>
        </a:xfrm>
        <a:prstGeom prst="roundRect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42 опасных производственных </a:t>
          </a:r>
          <a:r>
            <a:rPr lang="ru-RU" sz="2000" kern="1200" dirty="0" smtClean="0"/>
            <a:t>объекта</a:t>
          </a:r>
          <a:endParaRPr lang="ru-RU" sz="2000" kern="1200" dirty="0"/>
        </a:p>
      </dsp:txBody>
      <dsp:txXfrm>
        <a:off x="39747" y="868055"/>
        <a:ext cx="5087812" cy="7347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B3D8-D83F-4950-83EB-5EB2443AB384}">
      <dsp:nvSpPr>
        <dsp:cNvPr id="0" name=""/>
        <dsp:cNvSpPr/>
      </dsp:nvSpPr>
      <dsp:spPr>
        <a:xfrm>
          <a:off x="673346" y="831618"/>
          <a:ext cx="3789958" cy="3002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224</a:t>
          </a:r>
          <a:r>
            <a:rPr lang="ru-RU" sz="1700" kern="1200" dirty="0" smtClean="0"/>
            <a:t>  поднадзорных предприятий и организаций эксплуатируют </a:t>
          </a:r>
          <a:r>
            <a:rPr lang="ru-RU" sz="2000" b="1" kern="1200" dirty="0" smtClean="0"/>
            <a:t>1123 </a:t>
          </a:r>
          <a:r>
            <a:rPr lang="ru-RU" sz="1700" kern="1200" dirty="0" smtClean="0"/>
            <a:t>подъемных сооружений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819909" y="978181"/>
        <a:ext cx="3496832" cy="2709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0.0175</cdr:x>
      <cdr:y>0.11137</cdr:y>
    </cdr:from>
    <cdr:to>
      <cdr:x>0.98874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8" y="504056"/>
          <a:ext cx="7992917" cy="4021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endParaRPr lang="ru-RU" sz="2800" dirty="0"/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выявлено </a:t>
          </a:r>
          <a:r>
            <a:rPr lang="ru-RU" sz="2800" dirty="0">
              <a:latin typeface="+mn-lt"/>
              <a:ea typeface="+mn-ea"/>
              <a:cs typeface="+mn-cs"/>
            </a:rPr>
            <a:t>и предписано к устранению </a:t>
          </a:r>
          <a:r>
            <a:rPr lang="ru-RU" sz="2800" dirty="0" smtClean="0">
              <a:latin typeface="+mn-lt"/>
              <a:ea typeface="+mn-ea"/>
              <a:cs typeface="+mn-cs"/>
            </a:rPr>
            <a:t>91 нарушение 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229600" cy="338437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D565-46C2-4263-B161-0144689A9C33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F5E1-300F-4C82-A65F-154EA1536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159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FA90A-28FE-48A4-B392-ACF63FEE6D8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3CD6-221B-470D-BE2A-ACB23D243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32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5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DC42E1-7DCD-4D4E-B3F6-9B22C3BDDD33}" type="datetime1">
              <a:rPr lang="ru-RU" smtClean="0"/>
              <a:t>12.10.2023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6EC98F-5AC0-40F2-B01D-14491860508B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8A68DC-1E83-4A13-8EA2-2FEF0D6E82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F963D9-F9F9-44F1-9C21-77E39406E4DA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077987-B883-4555-9E85-803E5A3812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555AED-9117-4B10-B394-B7693F4AF74D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1B3C94-36AF-4E71-8259-05FBA06F863E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5F88C4-327F-4EA3-9F4A-3844CFDE91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9C0A89-9598-422B-8109-8A31665E3ACB}" type="datetime1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AA7C07-8187-4527-9128-7DAF217BA1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65CF2A-8380-4374-A460-19D57AA71FEB}" type="datetime1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5ABAA2-B038-46F8-BA50-7D2301A178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E42341-B73F-4595-B3EB-BAEDE59ECCA8}" type="datetime1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FE5CE-7222-401D-AEC8-1F9D4E864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F532EB-836A-4D96-8F4F-9753C33CEDEE}" type="datetime1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0DFE5A-F14A-4232-8624-326CC790D0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F1317779-C4EB-4D41-B59D-9CE991DDB322}" type="datetime1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472B25-8660-4A17-B055-C830D61AB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3D3D81-C93C-4726-9EFD-BA7DD931C77D}" type="datetime1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379573-9D30-4F76-B55E-5E10F3D17F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F67FD8-82FA-42DD-8507-DD23299BC1C9}" type="datetime1">
              <a:rPr lang="ru-RU" smtClean="0"/>
              <a:t>12.10.2023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1E8ED10-B920-41DD-BF41-C607B3DC5F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ДОКЛАД О ПРАВОПРИМЕНИТЕЛЬНОЙ ПРАКТИКИ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В ОБЛАСТИ ПРОМЫШЛЕННОЙ БЕЗОПАСНОСТИ ЗА  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12 МЕСЯЦЕВ 2021 г.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5000636"/>
            <a:ext cx="220214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14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napolneniye-ballonov-kislorodom.jpg"/>
          <p:cNvPicPr>
            <a:picLocks noChangeAspect="1"/>
          </p:cNvPicPr>
          <p:nvPr/>
        </p:nvPicPr>
        <p:blipFill>
          <a:blip r:embed="rId2" cstate="print">
            <a:lum bright="68000" contrast="-18000"/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928688"/>
            <a:ext cx="8543925" cy="5596656"/>
          </a:xfrm>
        </p:spPr>
        <p:txBody>
          <a:bodyPr>
            <a:normAutofit/>
          </a:bodyPr>
          <a:lstStyle/>
          <a:p>
            <a:pPr marL="452437" indent="-342900" algn="ctr" eaLnBrk="1" hangingPunct="1">
              <a:buFont typeface="Wingdings 3" pitchFamily="18" charset="2"/>
              <a:buNone/>
              <a:defRPr/>
            </a:pPr>
            <a:r>
              <a:rPr lang="ru-RU" sz="1700" b="1" dirty="0" smtClean="0"/>
              <a:t>50 предприятий</a:t>
            </a:r>
            <a:r>
              <a:rPr lang="ru-RU" sz="1700" dirty="0" smtClean="0"/>
              <a:t>, эксплуатирующих взрывопожароопасные и химически</a:t>
            </a:r>
          </a:p>
          <a:p>
            <a:pPr marL="452437" indent="-342900" algn="ctr" eaLnBrk="1" hangingPunct="1">
              <a:buFont typeface="Wingdings 3" pitchFamily="18" charset="2"/>
              <a:buNone/>
              <a:defRPr/>
            </a:pPr>
            <a:r>
              <a:rPr lang="ru-RU" sz="1700" dirty="0" smtClean="0"/>
              <a:t>опасные производственные объекты</a:t>
            </a:r>
          </a:p>
          <a:p>
            <a:pPr marL="452437" indent="-342900" algn="ctr" eaLnBrk="1" hangingPunct="1">
              <a:buFont typeface="Wingdings 3" pitchFamily="18" charset="2"/>
              <a:buNone/>
              <a:defRPr/>
            </a:pPr>
            <a:endParaRPr lang="ru-RU" sz="1700" dirty="0" smtClean="0"/>
          </a:p>
          <a:p>
            <a:pPr eaLnBrk="1" hangingPunct="1">
              <a:buNone/>
              <a:defRPr/>
            </a:pPr>
            <a:r>
              <a:rPr lang="ru-RU" sz="1700" i="1" dirty="0" smtClean="0"/>
              <a:t>К химически опасным производственным объектам относятся:</a:t>
            </a:r>
          </a:p>
          <a:p>
            <a:pPr eaLnBrk="1" hangingPunct="1">
              <a:buNone/>
              <a:defRPr/>
            </a:pPr>
            <a:endParaRPr lang="ru-RU" sz="1700" i="1" dirty="0" smtClean="0"/>
          </a:p>
          <a:p>
            <a:pPr eaLnBrk="1" hangingPunct="1">
              <a:defRPr/>
            </a:pPr>
            <a:r>
              <a:rPr lang="ru-RU" sz="1600" dirty="0" smtClean="0"/>
              <a:t>установки получения продуктов разделения воздуха;</a:t>
            </a:r>
          </a:p>
          <a:p>
            <a:pPr eaLnBrk="1" hangingPunct="1">
              <a:defRPr/>
            </a:pPr>
            <a:r>
              <a:rPr lang="ru-RU" sz="1600" dirty="0" smtClean="0"/>
              <a:t>установки наполнения баллонов,  площадка установки (ацетиленовой);</a:t>
            </a:r>
          </a:p>
          <a:p>
            <a:pPr eaLnBrk="1" hangingPunct="1">
              <a:defRPr/>
            </a:pPr>
            <a:r>
              <a:rPr lang="ru-RU" sz="1600" dirty="0" smtClean="0"/>
              <a:t>углекислотные станции;</a:t>
            </a:r>
          </a:p>
          <a:p>
            <a:pPr eaLnBrk="1" hangingPunct="1">
              <a:defRPr/>
            </a:pPr>
            <a:r>
              <a:rPr lang="ru-RU" sz="1600" dirty="0" smtClean="0"/>
              <a:t>кислородный наполнительный пункт;</a:t>
            </a:r>
          </a:p>
          <a:p>
            <a:pPr eaLnBrk="1" hangingPunct="1">
              <a:defRPr/>
            </a:pPr>
            <a:r>
              <a:rPr lang="ru-RU" sz="1600" dirty="0" smtClean="0"/>
              <a:t>склады и объекты использования токсичных веществ (метанол, кислоты, щелочи, этиленгликоль и др.) и  предприятия, использующие (хранящие)  для обеззараживания воды  жидкий хлор;</a:t>
            </a:r>
          </a:p>
          <a:p>
            <a:pPr eaLnBrk="1" hangingPunct="1">
              <a:defRPr/>
            </a:pPr>
            <a:r>
              <a:rPr lang="ru-RU" sz="1600" dirty="0" smtClean="0"/>
              <a:t>  в объектах нефтегазодобывающей промышленности (система  регенерации </a:t>
            </a:r>
            <a:r>
              <a:rPr lang="ru-RU" sz="1600" dirty="0" err="1" smtClean="0"/>
              <a:t>моноэтиленгликоля</a:t>
            </a:r>
            <a:r>
              <a:rPr lang="ru-RU" sz="1600" dirty="0" smtClean="0"/>
              <a:t>, хранения метанола и т.д.).</a:t>
            </a:r>
          </a:p>
          <a:p>
            <a:pPr eaLnBrk="1" hangingPunct="1">
              <a:defRPr/>
            </a:pPr>
            <a:endParaRPr lang="ru-RU" sz="1800" dirty="0" smtClean="0"/>
          </a:p>
          <a:p>
            <a:pPr marL="109537" indent="0" eaLnBrk="1" hangingPunct="1">
              <a:buNone/>
              <a:defRPr/>
            </a:pPr>
            <a:endParaRPr lang="ru-RU" sz="1800" dirty="0"/>
          </a:p>
          <a:p>
            <a:pPr marL="109537" indent="0" eaLnBrk="1" hangingPunct="1">
              <a:buNone/>
              <a:defRPr/>
            </a:pPr>
            <a:r>
              <a:rPr lang="ru-RU" sz="1800" i="1" dirty="0" smtClean="0"/>
              <a:t>Объекты </a:t>
            </a:r>
            <a:r>
              <a:rPr lang="ru-RU" sz="1800" i="1" dirty="0"/>
              <a:t>спецхимии на территории Сахалинской области отсутствуют.</a:t>
            </a:r>
          </a:p>
          <a:p>
            <a:pPr eaLnBrk="1" hangingPunct="1">
              <a:lnSpc>
                <a:spcPct val="150000"/>
              </a:lnSpc>
              <a:defRPr/>
            </a:pPr>
            <a:endParaRPr lang="ru-RU" sz="1700" dirty="0" smtClean="0"/>
          </a:p>
          <a:p>
            <a:pPr eaLnBrk="1" hangingPunct="1">
              <a:defRPr/>
            </a:pPr>
            <a:endParaRPr lang="ru-RU" sz="17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FF0000"/>
                </a:solidFill>
              </a:rPr>
              <a:t>Взрывоопасные и химически опасные производства и объекты спецхимии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 descr="1-103.jpg"/>
          <p:cNvPicPr>
            <a:picLocks noChangeAspect="1"/>
          </p:cNvPicPr>
          <p:nvPr/>
        </p:nvPicPr>
        <p:blipFill>
          <a:blip r:embed="rId2" cstate="print">
            <a:lum bright="62000" contrast="-48000"/>
          </a:blip>
          <a:srcRect/>
          <a:stretch>
            <a:fillRect/>
          </a:stretch>
        </p:blipFill>
        <p:spPr bwMode="auto">
          <a:xfrm>
            <a:off x="0" y="198884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Содержимое 1"/>
          <p:cNvSpPr>
            <a:spLocks noGrp="1"/>
          </p:cNvSpPr>
          <p:nvPr>
            <p:ph idx="1"/>
          </p:nvPr>
        </p:nvSpPr>
        <p:spPr>
          <a:xfrm>
            <a:off x="251520" y="3501008"/>
            <a:ext cx="8215338" cy="3816424"/>
          </a:xfrm>
        </p:spPr>
        <p:txBody>
          <a:bodyPr>
            <a:normAutofit fontScale="25000" lnSpcReduction="20000"/>
          </a:bodyPr>
          <a:lstStyle/>
          <a:p>
            <a:pPr marL="363538" algn="just" defTabSz="912813" eaLnBrk="1" hangingPunct="1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Проведено 3 плановые проверки</a:t>
            </a:r>
          </a:p>
          <a:p>
            <a:pPr marL="363538" algn="just" defTabSz="912813" eaLnBrk="1" hangingPunct="1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algn="just" defTabSz="912813" eaLnBrk="1" hangingPunct="1">
              <a:buNone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Основные проблемы:</a:t>
            </a:r>
          </a:p>
          <a:p>
            <a:pPr marL="363538" algn="just" defTabSz="912813" eaLnBrk="1" hangingPunct="1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342900" algn="just" defTabSz="912813" eaLnBrk="1" hangingPunct="1">
              <a:buFontTx/>
              <a:buChar char="-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частая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смена владельцев и организационно-правовых форм собственности предприятий,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342900" algn="just" defTabSz="912813" eaLnBrk="1" hangingPunct="1">
              <a:buFontTx/>
              <a:buChar char="-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резкое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уменьшение инженерно-технических  работников среднего звена управления производством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0850" indent="-342900" algn="just" defTabSz="912813" eaLnBrk="1" hangingPunct="1">
              <a:buFontTx/>
              <a:buChar char="-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квалификации рабочего персонала. </a:t>
            </a:r>
          </a:p>
          <a:p>
            <a:pPr marL="363538" algn="just" defTabSz="912813" eaLnBrk="1" hangingPunct="1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algn="just" defTabSz="912813" eaLnBrk="1" hangingPunct="1">
              <a:buNone/>
            </a:pPr>
            <a:endParaRPr lang="ru-RU" sz="2000" dirty="0" smtClean="0"/>
          </a:p>
          <a:p>
            <a:pPr marL="363538" algn="just" defTabSz="912813" eaLnBrk="1" hangingPunct="1">
              <a:buNone/>
            </a:pPr>
            <a:endParaRPr lang="ru-RU" sz="2000" dirty="0" smtClean="0"/>
          </a:p>
          <a:p>
            <a:pPr marL="363538" algn="just" defTabSz="912813" eaLnBrk="1" hangingPunct="1">
              <a:buNone/>
            </a:pPr>
            <a:endParaRPr lang="ru-RU" sz="2000" dirty="0" smtClean="0"/>
          </a:p>
          <a:p>
            <a:pPr marL="363538" algn="just" defTabSz="912813" eaLnBrk="1" hangingPunct="1">
              <a:buNone/>
            </a:pPr>
            <a:endParaRPr lang="ru-RU" sz="2000" dirty="0"/>
          </a:p>
          <a:p>
            <a:pPr marL="363538" algn="just" defTabSz="912813" eaLnBrk="1" hangingPunct="1">
              <a:buNone/>
            </a:pPr>
            <a:endParaRPr lang="ru-RU" sz="2000" dirty="0"/>
          </a:p>
          <a:p>
            <a:pPr marL="450850" indent="-342900" algn="just" defTabSz="912813" eaLnBrk="1" hangingPunct="1">
              <a:buFontTx/>
              <a:buChar char="-"/>
            </a:pPr>
            <a:endParaRPr lang="ru-RU" sz="2000" dirty="0" smtClean="0"/>
          </a:p>
          <a:p>
            <a:pPr marL="363538" algn="ctr" defTabSz="912813" eaLnBrk="1" hangingPunct="1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88640"/>
            <a:ext cx="8229600" cy="345638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Аварии и инциденты на объектах взрывоопасных и химически опасных производствах и объектах спецхимии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effectLst/>
              </a:rPr>
              <a:t>За 12 месяцев 2021  года инцидентов, аварий и несчастных случаев на объектах зафиксировано не было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7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8" descr="1859.jpg"/>
          <p:cNvPicPr>
            <a:picLocks noChangeAspect="1"/>
          </p:cNvPicPr>
          <p:nvPr/>
        </p:nvPicPr>
        <p:blipFill>
          <a:blip r:embed="rId2" cstate="print">
            <a:lum bright="66000" contrast="16000"/>
          </a:blip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Содержимое 1"/>
          <p:cNvSpPr>
            <a:spLocks noGrp="1"/>
          </p:cNvSpPr>
          <p:nvPr>
            <p:ph idx="1"/>
          </p:nvPr>
        </p:nvSpPr>
        <p:spPr>
          <a:xfrm>
            <a:off x="142875" y="1357298"/>
            <a:ext cx="9001125" cy="4525962"/>
          </a:xfrm>
        </p:spPr>
        <p:txBody>
          <a:bodyPr/>
          <a:lstStyle/>
          <a:p>
            <a:pPr marL="363538" defTabSz="912813"/>
            <a:r>
              <a:rPr lang="ru-RU" sz="2400" dirty="0" smtClean="0"/>
              <a:t>надзор на предприятиях угольной промышленности:</a:t>
            </a:r>
          </a:p>
          <a:p>
            <a:pPr marL="363538" defTabSz="912813"/>
            <a:endParaRPr lang="ru-RU" sz="2400" dirty="0"/>
          </a:p>
          <a:p>
            <a:pPr marL="363538" defTabSz="912813"/>
            <a:endParaRPr lang="ru-RU" sz="2400" dirty="0" smtClean="0"/>
          </a:p>
          <a:p>
            <a:pPr marL="363538" defTabSz="912813"/>
            <a:endParaRPr lang="ru-RU" sz="2400" dirty="0"/>
          </a:p>
          <a:p>
            <a:pPr marL="363538" defTabSz="912813"/>
            <a:endParaRPr lang="ru-RU" sz="2400" dirty="0" smtClean="0"/>
          </a:p>
          <a:p>
            <a:pPr marL="107950" indent="0" defTabSz="912813">
              <a:buNone/>
            </a:pPr>
            <a:endParaRPr lang="ru-RU" dirty="0" smtClean="0"/>
          </a:p>
          <a:p>
            <a:pPr marL="363538" defTabSz="912813"/>
            <a:endParaRPr lang="ru-RU" dirty="0" smtClean="0"/>
          </a:p>
          <a:p>
            <a:pPr marL="363538" defTabSz="912813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Угольная промышленность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9257539"/>
              </p:ext>
            </p:extLst>
          </p:nvPr>
        </p:nvGraphicFramePr>
        <p:xfrm>
          <a:off x="1285852" y="1785926"/>
          <a:ext cx="6429420" cy="308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8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8" descr="1859.jpg"/>
          <p:cNvPicPr>
            <a:picLocks noChangeAspect="1"/>
          </p:cNvPicPr>
          <p:nvPr/>
        </p:nvPicPr>
        <p:blipFill>
          <a:blip r:embed="rId2" cstate="print">
            <a:lum bright="66000" contrast="16000"/>
          </a:blip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Содержимое 1"/>
          <p:cNvSpPr>
            <a:spLocks noGrp="1"/>
          </p:cNvSpPr>
          <p:nvPr>
            <p:ph idx="1"/>
          </p:nvPr>
        </p:nvSpPr>
        <p:spPr>
          <a:xfrm>
            <a:off x="142875" y="1357298"/>
            <a:ext cx="9001125" cy="4525962"/>
          </a:xfrm>
        </p:spPr>
        <p:txBody>
          <a:bodyPr>
            <a:normAutofit/>
          </a:bodyPr>
          <a:lstStyle/>
          <a:p>
            <a:pPr marL="107950" indent="0" defTabSz="912813">
              <a:buNone/>
            </a:pPr>
            <a:endParaRPr lang="ru-RU" sz="2400" dirty="0" smtClean="0"/>
          </a:p>
          <a:p>
            <a:pPr marL="107950" indent="0" defTabSz="912813">
              <a:buNone/>
            </a:pPr>
            <a:endParaRPr lang="ru-RU" sz="2400" dirty="0"/>
          </a:p>
          <a:p>
            <a:pPr marL="107950" indent="0" defTabSz="912813">
              <a:buNone/>
            </a:pPr>
            <a:endParaRPr lang="ru-RU" sz="2400" dirty="0" smtClean="0"/>
          </a:p>
          <a:p>
            <a:pPr marL="107950" indent="0" defTabSz="912813">
              <a:buNone/>
            </a:pPr>
            <a:endParaRPr lang="ru-RU" sz="2400" dirty="0"/>
          </a:p>
          <a:p>
            <a:pPr marL="107950" indent="0" defTabSz="912813">
              <a:buNone/>
            </a:pPr>
            <a:endParaRPr lang="ru-RU" sz="2400" dirty="0" smtClean="0"/>
          </a:p>
          <a:p>
            <a:pPr marL="363538" defTabSz="912813"/>
            <a:endParaRPr lang="ru-RU" sz="2400" dirty="0"/>
          </a:p>
          <a:p>
            <a:pPr marL="363538" defTabSz="912813"/>
            <a:endParaRPr lang="ru-RU" sz="2400" dirty="0" smtClean="0"/>
          </a:p>
          <a:p>
            <a:r>
              <a:rPr lang="ru-RU" sz="2400" dirty="0"/>
              <a:t>Аварий, несчастных случаев в поднадзорных угледобывающих предприятиях за 12месяцев 2021 года не зафиксировано.</a:t>
            </a:r>
          </a:p>
          <a:p>
            <a:pPr marL="363538" defTabSz="912813"/>
            <a:endParaRPr lang="ru-RU" dirty="0" smtClean="0"/>
          </a:p>
          <a:p>
            <a:pPr marL="363538" defTabSz="912813"/>
            <a:endParaRPr lang="ru-RU" dirty="0" smtClean="0"/>
          </a:p>
          <a:p>
            <a:pPr marL="363538" defTabSz="912813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Угольная промышленность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4588296"/>
              </p:ext>
            </p:extLst>
          </p:nvPr>
        </p:nvGraphicFramePr>
        <p:xfrm>
          <a:off x="1285852" y="1785926"/>
          <a:ext cx="6429420" cy="149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8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9" descr="dsc_0614.jpg"/>
          <p:cNvPicPr>
            <a:picLocks noChangeAspect="1"/>
          </p:cNvPicPr>
          <p:nvPr/>
        </p:nvPicPr>
        <p:blipFill>
          <a:blip r:embed="rId2" cstate="print">
            <a:lum bright="3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683568" y="4869160"/>
            <a:ext cx="7920880" cy="16561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537" indent="0">
              <a:buNone/>
              <a:defRPr/>
            </a:pPr>
            <a:r>
              <a:rPr lang="ru-RU" sz="2400" dirty="0" smtClean="0"/>
              <a:t>Проведено: 5 плановых проверок</a:t>
            </a:r>
          </a:p>
          <a:p>
            <a:pPr marL="109537" indent="0">
              <a:buNone/>
              <a:defRPr/>
            </a:pPr>
            <a:r>
              <a:rPr lang="ru-RU" sz="2400" dirty="0" smtClean="0"/>
              <a:t>		 2 внеплановые проверки</a:t>
            </a:r>
            <a:endParaRPr lang="ru-RU" sz="2400" dirty="0"/>
          </a:p>
          <a:p>
            <a:pPr marL="109537" indent="0" algn="ctr">
              <a:buNone/>
              <a:defRPr/>
            </a:pPr>
            <a:r>
              <a:rPr lang="ru-RU" sz="2000" dirty="0" smtClean="0"/>
              <a:t>Аварий</a:t>
            </a:r>
            <a:r>
              <a:rPr lang="ru-RU" sz="2000" dirty="0"/>
              <a:t>, несчастных случаев в поднадзорных предприятиях за 12месяцев 2021 года  не зафиксировано</a:t>
            </a:r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Горнорудная и нерудная промышленность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63232162"/>
              </p:ext>
            </p:extLst>
          </p:nvPr>
        </p:nvGraphicFramePr>
        <p:xfrm>
          <a:off x="2028094" y="1052736"/>
          <a:ext cx="516730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500563" y="1556792"/>
            <a:ext cx="428625" cy="3571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537" indent="0" algn="ctr">
              <a:buNone/>
            </a:pPr>
            <a:r>
              <a:rPr lang="ru-RU" sz="2400" b="1" i="1" dirty="0"/>
              <a:t>Сахалинским управлением </a:t>
            </a:r>
            <a:r>
              <a:rPr lang="ru-RU" sz="2400" b="1" i="1" dirty="0" err="1"/>
              <a:t>Ростехнадзора</a:t>
            </a:r>
            <a:r>
              <a:rPr lang="ru-RU" sz="2400" b="1" i="1" dirty="0"/>
              <a:t> в 2021 году было </a:t>
            </a:r>
            <a:r>
              <a:rPr lang="ru-RU" sz="2400" b="1" i="1" dirty="0" smtClean="0"/>
              <a:t>рассмотрено:</a:t>
            </a:r>
          </a:p>
          <a:p>
            <a:pPr marL="109537" indent="0" algn="ctr">
              <a:buNone/>
            </a:pPr>
            <a:endParaRPr lang="ru-RU" sz="2400" b="1" i="1" dirty="0" smtClean="0"/>
          </a:p>
          <a:p>
            <a:pPr marL="109537" indent="0">
              <a:buNone/>
            </a:pPr>
            <a:r>
              <a:rPr lang="ru-RU" sz="2400" dirty="0" smtClean="0"/>
              <a:t>- </a:t>
            </a:r>
            <a:r>
              <a:rPr lang="ru-RU" sz="2400" dirty="0"/>
              <a:t>147 </a:t>
            </a:r>
            <a:r>
              <a:rPr lang="ru-RU" sz="2400" dirty="0" smtClean="0"/>
              <a:t>планов </a:t>
            </a:r>
            <a:r>
              <a:rPr lang="ru-RU" sz="2400" dirty="0"/>
              <a:t>развития горных работ </a:t>
            </a:r>
            <a:endParaRPr lang="ru-RU" sz="2400" dirty="0" smtClean="0"/>
          </a:p>
          <a:p>
            <a:pPr marL="109537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142 - согласовано, </a:t>
            </a:r>
            <a:endParaRPr lang="ru-RU" sz="2400" dirty="0" smtClean="0"/>
          </a:p>
          <a:p>
            <a:pPr marL="109537" indent="0">
              <a:buNone/>
            </a:pPr>
            <a:r>
              <a:rPr lang="ru-RU" sz="2400" dirty="0" smtClean="0"/>
              <a:t>5 </a:t>
            </a:r>
            <a:r>
              <a:rPr lang="ru-RU" sz="2400" dirty="0"/>
              <a:t>- отказано в </a:t>
            </a:r>
            <a:r>
              <a:rPr lang="ru-RU" sz="2400" dirty="0" smtClean="0"/>
              <a:t>согласовании)</a:t>
            </a:r>
            <a:r>
              <a:rPr lang="ru-RU" dirty="0"/>
              <a:t> </a:t>
            </a:r>
            <a:endParaRPr lang="ru-RU" dirty="0" smtClean="0"/>
          </a:p>
          <a:p>
            <a:pPr marL="109537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- 28 заявлений </a:t>
            </a:r>
            <a:r>
              <a:rPr lang="ru-RU" dirty="0"/>
              <a:t>на выдачу горных </a:t>
            </a:r>
            <a:r>
              <a:rPr lang="ru-RU" dirty="0" smtClean="0"/>
              <a:t>отводов</a:t>
            </a:r>
          </a:p>
          <a:p>
            <a:pPr marL="109537" indent="0">
              <a:buNone/>
            </a:pPr>
            <a:r>
              <a:rPr lang="ru-RU" dirty="0" smtClean="0"/>
              <a:t> (23 </a:t>
            </a:r>
            <a:r>
              <a:rPr lang="ru-RU" dirty="0"/>
              <a:t>горных </a:t>
            </a:r>
            <a:r>
              <a:rPr lang="ru-RU" dirty="0" smtClean="0"/>
              <a:t>отвода </a:t>
            </a:r>
            <a:r>
              <a:rPr lang="ru-RU" dirty="0"/>
              <a:t>выдано, в 5 случаях отказано по причине несоответствия поданных документов </a:t>
            </a:r>
            <a:r>
              <a:rPr lang="ru-RU" dirty="0" smtClean="0"/>
              <a:t>регламенту)</a:t>
            </a:r>
            <a:endParaRPr lang="ru-RU" dirty="0"/>
          </a:p>
          <a:p>
            <a:pPr marL="109537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Маркшейдерский надзор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20162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9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Объекты, на которых используется оборудование, работающее под давлением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285720" y="1643050"/>
            <a:ext cx="87153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настоящее время зарегистрировано </a:t>
            </a:r>
            <a:r>
              <a:rPr lang="ru-RU" sz="2800" b="1" dirty="0" smtClean="0"/>
              <a:t>1328</a:t>
            </a:r>
            <a:r>
              <a:rPr lang="ru-RU" sz="2000" dirty="0" smtClean="0"/>
              <a:t> единиц </a:t>
            </a:r>
            <a:r>
              <a:rPr lang="ru-RU" sz="2000" dirty="0"/>
              <a:t>оборудования, работающего под </a:t>
            </a:r>
            <a:r>
              <a:rPr lang="ru-RU" sz="2000" dirty="0" smtClean="0"/>
              <a:t>давлением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Проверок  - 8 плановых и 3 внеплановые + 1 проверка готовности оборудования + 1 лицензионная</a:t>
            </a:r>
          </a:p>
          <a:p>
            <a:pPr algn="just"/>
            <a:r>
              <a:rPr lang="ru-RU" sz="2000" dirty="0" smtClean="0"/>
              <a:t>Выявлено нарушений -  79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pic>
        <p:nvPicPr>
          <p:cNvPr id="5" name="Рисунок 3" descr="davleniye.jpg"/>
          <p:cNvPicPr>
            <a:picLocks noChangeAspect="1"/>
          </p:cNvPicPr>
          <p:nvPr/>
        </p:nvPicPr>
        <p:blipFill>
          <a:blip r:embed="rId2" cstate="print">
            <a:lum bright="32000" contrast="48000"/>
          </a:blip>
          <a:srcRect/>
          <a:stretch>
            <a:fillRect/>
          </a:stretch>
        </p:blipFill>
        <p:spPr bwMode="auto">
          <a:xfrm>
            <a:off x="0" y="3933056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48890"/>
              </p:ext>
            </p:extLst>
          </p:nvPr>
        </p:nvGraphicFramePr>
        <p:xfrm>
          <a:off x="4091881" y="1988840"/>
          <a:ext cx="4491301" cy="383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43848" cy="92869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 smtClean="0">
                <a:solidFill>
                  <a:srgbClr val="C00000"/>
                </a:solidFill>
              </a:rPr>
              <a:t>Объекты, на которых используются стационарно установленные грузоподъемные механизмы и подъемные сооружения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m-rent.ru/site_images/goods/original/img_2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912369" cy="38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2"/>
          </a:xfrm>
        </p:spPr>
        <p:txBody>
          <a:bodyPr/>
          <a:lstStyle/>
          <a:p>
            <a:pPr marL="109537" indent="0" algn="just">
              <a:buNone/>
            </a:pPr>
            <a:r>
              <a:rPr lang="ru-RU" sz="2000" dirty="0" smtClean="0"/>
              <a:t>	В </a:t>
            </a:r>
            <a:r>
              <a:rPr lang="ru-RU" sz="2000" dirty="0"/>
              <a:t>истекшем 2021г. к административной ответственности за правонарушения, предусмотренные ст. 9.1 КоАП РФ по делам, возбужденным сотрудниками, осуществляющими надзор за подъёмными сооружениями, </a:t>
            </a:r>
            <a:r>
              <a:rPr lang="ru-RU" sz="2000" dirty="0" smtClean="0"/>
              <a:t>привлечено</a:t>
            </a:r>
          </a:p>
          <a:p>
            <a:pPr marL="109537" indent="0" algn="just">
              <a:buNone/>
            </a:pPr>
            <a:r>
              <a:rPr lang="ru-RU" sz="2000" dirty="0" smtClean="0"/>
              <a:t>8 </a:t>
            </a:r>
            <a:r>
              <a:rPr lang="ru-RU" sz="2000" dirty="0"/>
              <a:t>юридических и 6 должностных лиц. </a:t>
            </a:r>
            <a:endParaRPr lang="ru-RU" sz="2000" dirty="0" smtClean="0"/>
          </a:p>
          <a:p>
            <a:pPr marL="109537" indent="0" algn="just">
              <a:buNone/>
            </a:pPr>
            <a:endParaRPr lang="ru-RU" sz="2000" dirty="0"/>
          </a:p>
          <a:p>
            <a:pPr marL="109537" indent="0" algn="just">
              <a:buNone/>
            </a:pPr>
            <a:r>
              <a:rPr lang="ru-RU" sz="2000" dirty="0" smtClean="0"/>
              <a:t>Общая </a:t>
            </a:r>
            <a:r>
              <a:rPr lang="ru-RU" sz="2000" dirty="0"/>
              <a:t>сумма наложенных штрафов составила 2120 тыс</a:t>
            </a:r>
            <a:r>
              <a:rPr lang="ru-RU" sz="2000" dirty="0" smtClean="0"/>
              <a:t>. руб</a:t>
            </a:r>
            <a:r>
              <a:rPr lang="ru-RU" sz="2000" dirty="0"/>
              <a:t>. </a:t>
            </a:r>
            <a:endParaRPr lang="ru-RU" sz="2000" dirty="0" smtClean="0"/>
          </a:p>
          <a:p>
            <a:pPr marL="109537" indent="0" algn="just">
              <a:buNone/>
            </a:pPr>
            <a:endParaRPr lang="ru-RU" sz="2000" dirty="0"/>
          </a:p>
          <a:p>
            <a:pPr marL="109537" indent="0" algn="just">
              <a:buNone/>
            </a:pPr>
            <a:r>
              <a:rPr lang="ru-RU" sz="2000" dirty="0" smtClean="0"/>
              <a:t>	В </a:t>
            </a:r>
            <a:r>
              <a:rPr lang="ru-RU" sz="2000" dirty="0"/>
              <a:t>2 </a:t>
            </a:r>
            <a:r>
              <a:rPr lang="ru-RU" sz="2000" dirty="0" smtClean="0"/>
              <a:t>случаях </a:t>
            </a:r>
            <a:r>
              <a:rPr lang="ru-RU" sz="2000" dirty="0"/>
              <a:t>за нарушения требований промышленной безопасности при эксплуатации </a:t>
            </a:r>
            <a:r>
              <a:rPr lang="ru-RU" sz="2000" dirty="0" smtClean="0"/>
              <a:t>подъемных </a:t>
            </a:r>
            <a:r>
              <a:rPr lang="ru-RU" sz="2000" dirty="0"/>
              <a:t>сооружений назначены наказания по ч.3 статьи 9.1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Объекты, на которых используются стационарно установленные грузоподъемные механизмы и подъемные сооружения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357454" cy="135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effectLst/>
              </a:rPr>
              <a:t>ДОКЛАД О ПРАВОПРИМЕНИТЕЛЬНОЙ </a:t>
            </a:r>
            <a:r>
              <a:rPr lang="ru-RU" sz="2000" dirty="0" smtClean="0">
                <a:effectLst/>
              </a:rPr>
              <a:t>ПРАКТИКЕ </a:t>
            </a:r>
            <a:r>
              <a:rPr lang="ru-RU" sz="2000" dirty="0">
                <a:effectLst/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 В ОБЛАСТИ ГОСУДАРСТВЕННОГО ЭНЕРГЕТИЧЕСКОГО НАДЗОРА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ЗА 12 МЕСЯЦЕВ 2021 </a:t>
            </a:r>
            <a:r>
              <a:rPr lang="ru-RU" sz="2000" dirty="0">
                <a:effectLst/>
              </a:rPr>
              <a:t>ГОДА 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832236"/>
            <a:ext cx="2373920" cy="1525722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958922"/>
            <a:ext cx="2244946" cy="131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0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4320480"/>
          </a:xfrm>
          <a:solidFill>
            <a:srgbClr val="F3AFB2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800" u="sng" dirty="0" smtClean="0">
                <a:solidFill>
                  <a:schemeClr val="tx1"/>
                </a:solidFill>
                <a:effectLst/>
              </a:rPr>
              <a:t>Цель мероприятия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– доведение до сведения подконтрольных организаций информации о недопустимых действиях в рамках эксплуатации опасных производственных объектов и последствиях нарушений требований промышленной безопасности, а также санкциях, применяемых к нарушителям.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643063"/>
            <a:ext cx="8286750" cy="4450233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/>
              <a:t>Общее количество поднадзорных Сахалинскому управлению </a:t>
            </a:r>
            <a:r>
              <a:rPr lang="ru-RU" sz="2400" dirty="0" err="1"/>
              <a:t>Ростехнадзора</a:t>
            </a:r>
            <a:r>
              <a:rPr lang="ru-RU" sz="2400" dirty="0"/>
              <a:t> организаций составляет </a:t>
            </a:r>
            <a:r>
              <a:rPr lang="ru-RU" sz="3200" b="1" dirty="0"/>
              <a:t>9723</a:t>
            </a:r>
          </a:p>
          <a:p>
            <a:r>
              <a:rPr lang="ru-RU" sz="2400" dirty="0" smtClean="0"/>
              <a:t>проведено  599 обследований </a:t>
            </a:r>
          </a:p>
          <a:p>
            <a:endParaRPr lang="ru-RU" sz="2400" dirty="0"/>
          </a:p>
          <a:p>
            <a:r>
              <a:rPr lang="ru-RU" sz="2400" dirty="0"/>
              <a:t>Выявлено </a:t>
            </a:r>
            <a:r>
              <a:rPr lang="ru-RU" sz="2400" dirty="0" smtClean="0"/>
              <a:t>2834 </a:t>
            </a:r>
            <a:r>
              <a:rPr lang="ru-RU" sz="2400" dirty="0"/>
              <a:t>нарушений </a:t>
            </a:r>
            <a:r>
              <a:rPr lang="ru-RU" sz="2400" dirty="0" smtClean="0"/>
              <a:t>обязательных требований </a:t>
            </a:r>
            <a:r>
              <a:rPr lang="ru-RU" sz="2400" dirty="0"/>
              <a:t>нормативных документов и </a:t>
            </a:r>
            <a:r>
              <a:rPr lang="ru-RU" sz="2400" dirty="0" smtClean="0"/>
              <a:t>Правил</a:t>
            </a:r>
          </a:p>
          <a:p>
            <a:pPr marL="109537" indent="0">
              <a:buNone/>
            </a:pPr>
            <a:endParaRPr lang="ru-RU" sz="2400" dirty="0"/>
          </a:p>
          <a:p>
            <a:r>
              <a:rPr lang="ru-RU" sz="2400" dirty="0"/>
              <a:t>Административных наказаний, наложенных по результатам проверок – </a:t>
            </a:r>
            <a:r>
              <a:rPr lang="ru-RU" sz="2400" dirty="0" smtClean="0"/>
              <a:t>207</a:t>
            </a:r>
            <a:endParaRPr lang="ru-RU" sz="2400" dirty="0"/>
          </a:p>
          <a:p>
            <a:pPr algn="just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  <a:defRPr/>
            </a:pPr>
            <a:endParaRPr lang="ru-RU" sz="1600" dirty="0" smtClean="0"/>
          </a:p>
          <a:p>
            <a:pPr>
              <a:buFont typeface="Wingdings 3" pitchFamily="18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Государственный энергетический надзор.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Электрические станции, котельные, электрические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 тепловые установки и сети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2808312"/>
          </a:xfrm>
          <a:solidFill>
            <a:srgbClr val="99FFCC">
              <a:alpha val="40784"/>
            </a:srgbClr>
          </a:solidFill>
        </p:spPr>
        <p:txBody>
          <a:bodyPr/>
          <a:lstStyle/>
          <a:p>
            <a:pPr lvl="0"/>
            <a:r>
              <a:rPr lang="ru-RU" sz="2200" dirty="0"/>
              <a:t>В Сахалинской области  паспортизации подлежат 17 муниципальных образований: </a:t>
            </a:r>
            <a:endParaRPr lang="ru-RU" sz="2200" dirty="0" smtClean="0"/>
          </a:p>
          <a:p>
            <a:pPr lvl="0">
              <a:buFontTx/>
              <a:buChar char="-"/>
            </a:pPr>
            <a:r>
              <a:rPr lang="ru-RU" sz="2200" dirty="0" smtClean="0"/>
              <a:t>4 </a:t>
            </a:r>
            <a:r>
              <a:rPr lang="ru-RU" sz="2200" dirty="0"/>
              <a:t>организации электроэнергетики </a:t>
            </a:r>
          </a:p>
          <a:p>
            <a:pPr lvl="0">
              <a:buFontTx/>
              <a:buChar char="-"/>
            </a:pPr>
            <a:r>
              <a:rPr lang="ru-RU" sz="2200" dirty="0" smtClean="0"/>
              <a:t>42 </a:t>
            </a:r>
            <a:r>
              <a:rPr lang="ru-RU" sz="2200" dirty="0"/>
              <a:t>организации, эксплуатирующие 224 котельные, обеспечивающие теплом жилой фонд и объекты соцобеспечения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Энергетический надзор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 descr="https://www.diena.lt/sites/default/files/styles/940x000/public/Joks/fb-sz09043.jpg?itok=Loo2bSr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3717032"/>
            <a:ext cx="4905375" cy="290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428"/>
          </a:xfrm>
        </p:spPr>
        <p:txBody>
          <a:bodyPr/>
          <a:lstStyle/>
          <a:p>
            <a:r>
              <a:rPr lang="ru-RU" dirty="0"/>
              <a:t>Сахалинским управлением </a:t>
            </a:r>
            <a:r>
              <a:rPr lang="ru-RU" dirty="0" err="1"/>
              <a:t>Ростехнадзора</a:t>
            </a:r>
            <a:r>
              <a:rPr lang="ru-RU" dirty="0"/>
              <a:t> </a:t>
            </a:r>
            <a:r>
              <a:rPr lang="ru-RU" dirty="0" smtClean="0"/>
              <a:t>проведено 177 </a:t>
            </a:r>
            <a:r>
              <a:rPr lang="ru-RU" dirty="0"/>
              <a:t>внеплановых проверок </a:t>
            </a:r>
            <a:r>
              <a:rPr lang="ru-RU" dirty="0" smtClean="0"/>
              <a:t>субъектов малого предпринимательства:</a:t>
            </a:r>
          </a:p>
          <a:p>
            <a:endParaRPr lang="ru-RU" dirty="0" smtClean="0"/>
          </a:p>
          <a:p>
            <a:r>
              <a:rPr lang="ru-RU" dirty="0" smtClean="0"/>
              <a:t>170 </a:t>
            </a:r>
            <a:r>
              <a:rPr lang="ru-RU" dirty="0"/>
              <a:t>проверок  на основании   обращения заявителя, который выступает в качестве объекта контроля (надзора</a:t>
            </a:r>
            <a:r>
              <a:rPr lang="ru-RU" dirty="0" smtClean="0"/>
              <a:t>)</a:t>
            </a:r>
          </a:p>
          <a:p>
            <a:pPr marL="109537" indent="0">
              <a:buNone/>
            </a:pPr>
            <a:endParaRPr lang="ru-RU" dirty="0"/>
          </a:p>
          <a:p>
            <a:r>
              <a:rPr lang="ru-RU" dirty="0"/>
              <a:t>7 проверок выполнены в рамках административного расследования.</a:t>
            </a:r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effectLst/>
              </a:rPr>
              <a:t>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ПРИ ОСУЩЕСТВЛЕНИИ ФЕДЕРАЛЬНОГО ГОСУДАРТСВЕННОГО НАДЗОРА В ОБЛАСТИ БЕЗОПАСНОСТИ ГИДРОТЕХНИЧЕСКИХ СООРУЖЕНИЙ ЗА </a:t>
            </a:r>
            <a:r>
              <a:rPr lang="ru-RU" sz="2000" dirty="0" smtClean="0">
                <a:effectLst/>
              </a:rPr>
              <a:t>12 МЕСЯЦЕВ 2021 </a:t>
            </a:r>
            <a:r>
              <a:rPr lang="ru-RU" sz="2000" dirty="0">
                <a:effectLst/>
              </a:rPr>
              <a:t>ГОДА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929198"/>
            <a:ext cx="2173508" cy="126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1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ГОСУДАРСТВЕННЫЙ НАДЗОР В ОБЛАСТИ ГИДРОТЕХНИЧЕСКИХ СООРУЖЕНИЙ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63688" y="1412776"/>
            <a:ext cx="5472608" cy="1008112"/>
          </a:xfrm>
          <a:prstGeom prst="ellipse">
            <a:avLst/>
          </a:prstGeom>
          <a:solidFill>
            <a:srgbClr val="B0D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Сахалинскому управлению поднадзорно 13 объектов ГТС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18327" y="249289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212976"/>
            <a:ext cx="337471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объекта энергетического комплекса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14024" y="3212976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 объектов водохозяйственного комплекса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7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3362" y="4595277"/>
            <a:ext cx="8208912" cy="1083766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Проверки ГТС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0872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 2021 </a:t>
            </a:r>
            <a:r>
              <a:rPr lang="ru-RU" sz="2000" dirty="0"/>
              <a:t>года Сахалинским управлением </a:t>
            </a:r>
            <a:r>
              <a:rPr lang="ru-RU" sz="2000" dirty="0" err="1" smtClean="0"/>
              <a:t>Ростехнадзора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Проведено 3 плановых проверки и 1 внеплановая</a:t>
            </a:r>
            <a:endParaRPr lang="ru-RU" sz="2000" dirty="0"/>
          </a:p>
          <a:p>
            <a:pPr algn="ctr"/>
            <a:r>
              <a:rPr lang="ru-RU" sz="2000" dirty="0" smtClean="0"/>
              <a:t>Наложено 6 административных штрафов на сумму 48 тыс. руб.</a:t>
            </a:r>
            <a:endParaRPr lang="ru-RU" sz="2000" dirty="0"/>
          </a:p>
        </p:txBody>
      </p:sp>
      <p:pic>
        <p:nvPicPr>
          <p:cNvPr id="7" name="Рисунок 6" descr="https://im0-tub-ru.yandex.net/i?id=60aa1a8693a054d1ab3da7a6b0dffc6d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480720" cy="3533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effectLst/>
              </a:rPr>
              <a:t>ДОКЛАД </a:t>
            </a:r>
            <a:r>
              <a:rPr lang="ru-RU" sz="2000" dirty="0">
                <a:effectLst/>
              </a:rPr>
              <a:t>О ПРАВОПРИМЕНИТЕЛЬНОЙ ПРАКТИКИ КОНТРОЛЬНО-НАДЗОРНОЙ ДЕЯТЕЛЬНОСТИ В САХАЛИНСКОМ УПРАВЛЕНИИ ФЕДЕРАЛЬНОЙ СЛУЖБЫ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ПО ЭКОЛОГИЧЕСКОМУ, ТЕХНОЛОГИЧЕСКОМУ И АТОМНОМУ НАДЗОРУ </a:t>
            </a:r>
            <a:r>
              <a:rPr lang="ru-RU" sz="2000" u="sng" dirty="0">
                <a:effectLst/>
              </a:rPr>
              <a:t>В СФЕРЕ ГОСУДАРСТВЕННОГО СТРОИТЕЛЬНОГО </a:t>
            </a:r>
            <a:r>
              <a:rPr lang="ru-RU" sz="2000" u="sng" dirty="0" smtClean="0">
                <a:effectLst/>
              </a:rPr>
              <a:t>НАДЗОРА 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ЗА </a:t>
            </a:r>
            <a:r>
              <a:rPr lang="ru-RU" sz="2000" dirty="0" smtClean="0">
                <a:effectLst/>
              </a:rPr>
              <a:t> 12 МЕСЯЦЕВ 2021 </a:t>
            </a:r>
            <a:r>
              <a:rPr lang="ru-RU" sz="2000" dirty="0">
                <a:effectLst/>
              </a:rPr>
              <a:t>ГОДА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929198"/>
            <a:ext cx="2295849" cy="134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3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6657920"/>
            <a:ext cx="360040" cy="2000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algn="just">
              <a:buNone/>
              <a:defRPr/>
            </a:pPr>
            <a:endParaRPr lang="ru-RU" sz="1800" dirty="0" smtClean="0"/>
          </a:p>
          <a:p>
            <a:pPr algn="just">
              <a:buNone/>
              <a:defRPr/>
            </a:pPr>
            <a:endParaRPr lang="ru-RU" sz="1800" dirty="0"/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200" dirty="0" smtClean="0"/>
          </a:p>
          <a:p>
            <a:pPr>
              <a:buFont typeface="Wingdings 3" pitchFamily="18" charset="2"/>
              <a:buNone/>
              <a:defRPr/>
            </a:pPr>
            <a:endParaRPr lang="ru-RU" sz="1200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200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80612380"/>
              </p:ext>
            </p:extLst>
          </p:nvPr>
        </p:nvGraphicFramePr>
        <p:xfrm>
          <a:off x="0" y="3840"/>
          <a:ext cx="9144000" cy="685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728122"/>
              </p:ext>
            </p:extLst>
          </p:nvPr>
        </p:nvGraphicFramePr>
        <p:xfrm>
          <a:off x="457200" y="1268760"/>
          <a:ext cx="82296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Показатели надзорной деятельности по осуществлению федерального государственного строительного надзора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4581128"/>
            <a:ext cx="8640960" cy="122413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соответствии с планом проведения </a:t>
            </a:r>
            <a:r>
              <a:rPr lang="ru-RU" dirty="0" smtClean="0"/>
              <a:t>проведена плановая </a:t>
            </a:r>
            <a:r>
              <a:rPr lang="ru-RU" dirty="0"/>
              <a:t>проверка </a:t>
            </a:r>
            <a:r>
              <a:rPr lang="ru-RU" dirty="0" smtClean="0"/>
              <a:t>в </a:t>
            </a:r>
            <a:r>
              <a:rPr lang="ru-RU" dirty="0"/>
              <a:t>отношении Ассоциации Региональное отраслевое объединение работодателей «Сахалинское Саморегулируемое Объединение Строителей» по результатам которой выявлены нарушения, связанные с неисполнением требований Градостроительного законодательства.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r="15561"/>
          <a:stretch>
            <a:fillRect/>
          </a:stretch>
        </p:blipFill>
        <p:spPr bwMode="auto">
          <a:xfrm>
            <a:off x="228600" y="1412776"/>
            <a:ext cx="8686800" cy="316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260648"/>
            <a:ext cx="8735888" cy="11521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effectLst/>
              </a:rPr>
              <a:t>Государственный </a:t>
            </a:r>
            <a:r>
              <a:rPr lang="ru-RU" sz="1800" dirty="0">
                <a:solidFill>
                  <a:srgbClr val="C00000"/>
                </a:solidFill>
                <a:effectLst/>
              </a:rPr>
              <a:t>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 и капитального ремонта объектов капитального строительства</a:t>
            </a:r>
            <a:br>
              <a:rPr lang="ru-RU" sz="1800" dirty="0">
                <a:solidFill>
                  <a:srgbClr val="C00000"/>
                </a:solidFill>
                <a:effectLst/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 descr="05_IFP                   2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357161"/>
              </p:ext>
            </p:extLst>
          </p:nvPr>
        </p:nvGraphicFramePr>
        <p:xfrm>
          <a:off x="3286084" y="1357298"/>
          <a:ext cx="5857916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Объекты нефтегазодобычи, </a:t>
            </a:r>
            <a:r>
              <a:rPr lang="ru-RU" sz="2000" dirty="0" err="1" smtClean="0">
                <a:solidFill>
                  <a:srgbClr val="C00000"/>
                </a:solidFill>
              </a:rPr>
              <a:t>газопереработки</a:t>
            </a:r>
            <a:r>
              <a:rPr lang="ru-RU" sz="2000" dirty="0" smtClean="0">
                <a:solidFill>
                  <a:srgbClr val="C00000"/>
                </a:solidFill>
              </a:rPr>
              <a:t> и магистрального трубопроводного транспорта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869160"/>
            <a:ext cx="691276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i="1" dirty="0" smtClean="0">
                <a:latin typeface="Arial Black" pitchFamily="34" charset="0"/>
              </a:rPr>
              <a:t>Спасибо за внимание!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3074" name="Picture 2" descr="https://pbs.twimg.com/media/DykphP9WoAE5mcJ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415134"/>
              </p:ext>
            </p:extLst>
          </p:nvPr>
        </p:nvGraphicFramePr>
        <p:xfrm>
          <a:off x="395536" y="2492896"/>
          <a:ext cx="82296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2083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За 12 мес. 2021 г. проведено 254 проверочных мероприятий в отношении предприятий нефтегазодобывающего комплекса, </a:t>
            </a:r>
            <a:r>
              <a:rPr lang="ru-RU" sz="2400" dirty="0" err="1" smtClean="0">
                <a:solidFill>
                  <a:schemeClr val="tx1"/>
                </a:solidFill>
              </a:rPr>
              <a:t>газопереработки</a:t>
            </a:r>
            <a:r>
              <a:rPr lang="ru-RU" sz="2400" dirty="0" smtClean="0">
                <a:solidFill>
                  <a:schemeClr val="tx1"/>
                </a:solidFill>
              </a:rPr>
              <a:t> и объектов магистрального трубопроводного транспорта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a112ac38c1bff12d0624f3604e1ffe29.jpg"/>
          <p:cNvPicPr>
            <a:picLocks noChangeAspect="1"/>
          </p:cNvPicPr>
          <p:nvPr/>
        </p:nvPicPr>
        <p:blipFill>
          <a:blip r:embed="rId2" cstate="print">
            <a:lum bright="36000" contrast="-2000"/>
          </a:blip>
          <a:srcRect/>
          <a:stretch>
            <a:fillRect/>
          </a:stretch>
        </p:blipFill>
        <p:spPr bwMode="auto">
          <a:xfrm>
            <a:off x="6444208" y="0"/>
            <a:ext cx="2699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6444208" cy="6858000"/>
          </a:xfrm>
        </p:spPr>
        <p:txBody>
          <a:bodyPr/>
          <a:lstStyle/>
          <a:p>
            <a:pPr marL="322263" defTabSz="912813" eaLnBrk="1" hangingPunct="1"/>
            <a:endParaRPr lang="ru-RU" sz="1600" dirty="0" smtClean="0"/>
          </a:p>
          <a:p>
            <a:pPr marL="109537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Выявлены </a:t>
            </a:r>
            <a:r>
              <a:rPr lang="ru-RU" sz="1600" b="1" dirty="0" smtClean="0">
                <a:solidFill>
                  <a:srgbClr val="0070C0"/>
                </a:solidFill>
              </a:rPr>
              <a:t>нарушения </a:t>
            </a:r>
            <a:r>
              <a:rPr lang="ru-RU" sz="1600" dirty="0">
                <a:solidFill>
                  <a:srgbClr val="0070C0"/>
                </a:solidFill>
              </a:rPr>
              <a:t>обязательных требований законодательства в отношении объектов </a:t>
            </a:r>
            <a:r>
              <a:rPr lang="ru-RU" sz="1600" dirty="0" err="1">
                <a:solidFill>
                  <a:srgbClr val="0070C0"/>
                </a:solidFill>
              </a:rPr>
              <a:t>нефтегазодобычи</a:t>
            </a:r>
            <a:r>
              <a:rPr lang="ru-RU" sz="1600" dirty="0">
                <a:solidFill>
                  <a:srgbClr val="0070C0"/>
                </a:solidFill>
              </a:rPr>
              <a:t>,  и магистрального трубопроводного транспорта, основными из которых являлись</a:t>
            </a:r>
            <a:r>
              <a:rPr lang="ru-RU" sz="1600" dirty="0" smtClean="0">
                <a:solidFill>
                  <a:srgbClr val="0070C0"/>
                </a:solidFill>
              </a:rPr>
              <a:t>:</a:t>
            </a:r>
          </a:p>
          <a:p>
            <a:pPr marL="109537" indent="0">
              <a:buNone/>
            </a:pPr>
            <a:endParaRPr lang="ru-RU" sz="1600" dirty="0"/>
          </a:p>
          <a:p>
            <a:r>
              <a:rPr lang="ru-RU" sz="1200" dirty="0" smtClean="0"/>
              <a:t>Недостаточный </a:t>
            </a:r>
            <a:r>
              <a:rPr lang="ru-RU" sz="1200" dirty="0"/>
              <a:t>производственный контроль со стороны лиц ответственных за осуществление и организацию производственного контроля.</a:t>
            </a:r>
          </a:p>
          <a:p>
            <a:r>
              <a:rPr lang="ru-RU" sz="1200" dirty="0" smtClean="0"/>
              <a:t>Отсутствие </a:t>
            </a:r>
            <a:r>
              <a:rPr lang="ru-RU" sz="1200" dirty="0"/>
              <a:t>автоматизированной системы телемеханики и контроля утечек,  отсутствие возможности обеспечения электроснабжения для организации телеметрии и дистанционного контроля утечек.</a:t>
            </a:r>
          </a:p>
          <a:p>
            <a:r>
              <a:rPr lang="ru-RU" sz="1200" dirty="0" smtClean="0"/>
              <a:t>Недостаток </a:t>
            </a:r>
            <a:r>
              <a:rPr lang="ru-RU" sz="1200" dirty="0"/>
              <a:t>квалифицированного персонала. </a:t>
            </a:r>
          </a:p>
          <a:p>
            <a:r>
              <a:rPr lang="ru-RU" sz="1200" dirty="0" smtClean="0"/>
              <a:t>Высокий </a:t>
            </a:r>
            <a:r>
              <a:rPr lang="ru-RU" sz="1200" dirty="0"/>
              <a:t>процент износа оборудования.</a:t>
            </a:r>
          </a:p>
          <a:p>
            <a:r>
              <a:rPr lang="ru-RU" sz="1200" dirty="0" smtClean="0"/>
              <a:t>Эксплуатация </a:t>
            </a:r>
            <a:r>
              <a:rPr lang="ru-RU" sz="1200" dirty="0"/>
              <a:t>устаревшего оборудования, в частности оборудования, отработавшего нормативный срок службы, которое в процессе эксплуатации проходит периодическое освидетельствование и экспертизу промышленной безопасности в целях дальнейшей безопасной эксплуатации, а также продления срока службы. </a:t>
            </a:r>
          </a:p>
          <a:p>
            <a:r>
              <a:rPr lang="ru-RU" sz="1200" dirty="0" smtClean="0"/>
              <a:t>Медленный </a:t>
            </a:r>
            <a:r>
              <a:rPr lang="ru-RU" sz="1200" dirty="0"/>
              <a:t>темп замены устаревшего оборудования и внедрения новых современных технологий. </a:t>
            </a:r>
          </a:p>
          <a:p>
            <a:r>
              <a:rPr lang="ru-RU" sz="1200" dirty="0" smtClean="0"/>
              <a:t>Отсутствие </a:t>
            </a:r>
            <a:r>
              <a:rPr lang="ru-RU" sz="1200" dirty="0"/>
              <a:t>проектной и исполнительной документации на объектах, по причине утери и порчи печатной документации, в связи с  большим периодом времени после ввода в эксплуатацию объекта. </a:t>
            </a:r>
          </a:p>
          <a:p>
            <a:pPr marL="66675" indent="0" defTabSz="912813" eaLnBrk="1" hangingPunct="1">
              <a:lnSpc>
                <a:spcPct val="150000"/>
              </a:lnSpc>
              <a:buNone/>
            </a:pP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5" descr="fa1b92b27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858000"/>
            <a:ext cx="9144000" cy="1251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/>
              <a:t>21 объект сетей газораспределения </a:t>
            </a:r>
            <a:endParaRPr lang="ru-RU" sz="2000" dirty="0" smtClean="0"/>
          </a:p>
          <a:p>
            <a:r>
              <a:rPr lang="ru-RU" sz="2000" dirty="0"/>
              <a:t>13 объектов сетей </a:t>
            </a:r>
            <a:r>
              <a:rPr lang="ru-RU" sz="2000" dirty="0" err="1"/>
              <a:t>газопотребления</a:t>
            </a:r>
            <a:r>
              <a:rPr lang="ru-RU" sz="2000" dirty="0"/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Объекты газораспределения и </a:t>
            </a:r>
            <a:r>
              <a:rPr lang="ru-RU" sz="2400" dirty="0" err="1" smtClean="0">
                <a:solidFill>
                  <a:srgbClr val="C00000"/>
                </a:solidFill>
              </a:rPr>
              <a:t>газопотребления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802273"/>
              </p:ext>
            </p:extLst>
          </p:nvPr>
        </p:nvGraphicFramePr>
        <p:xfrm>
          <a:off x="785786" y="1124744"/>
          <a:ext cx="7572428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 descr="3.3.2.png"/>
          <p:cNvPicPr>
            <a:picLocks noChangeAspect="1"/>
          </p:cNvPicPr>
          <p:nvPr/>
        </p:nvPicPr>
        <p:blipFill>
          <a:blip r:embed="rId2" cstate="print">
            <a:lum bright="72000" contrast="-58000"/>
          </a:blip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Содержимое 1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5312618"/>
          </a:xfrm>
        </p:spPr>
        <p:txBody>
          <a:bodyPr/>
          <a:lstStyle/>
          <a:p>
            <a:pPr lvl="0"/>
            <a:r>
              <a:rPr lang="ru-RU" sz="1400" dirty="0" smtClean="0"/>
              <a:t>Отсутствие  </a:t>
            </a:r>
            <a:r>
              <a:rPr lang="ru-RU" sz="1400" dirty="0"/>
              <a:t>аттестации в области промышленной безопасности по «Эксплуатации сетей газораспределения </a:t>
            </a:r>
            <a:r>
              <a:rPr lang="ru-RU" sz="1400" dirty="0" err="1"/>
              <a:t>газопотребления</a:t>
            </a:r>
            <a:r>
              <a:rPr lang="ru-RU" sz="1400" dirty="0"/>
              <a:t> (шифр области аттестации Б 7.1</a:t>
            </a:r>
            <a:r>
              <a:rPr lang="ru-RU" sz="1400" dirty="0" smtClean="0"/>
              <a:t>).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Отсутствие газовой службы, отсутствие договора </a:t>
            </a:r>
            <a:r>
              <a:rPr lang="ru-RU" sz="1400" dirty="0"/>
              <a:t>с подрядной организацией для оказания услуг по техническому обслуживанию и ремонту сети </a:t>
            </a:r>
            <a:r>
              <a:rPr lang="ru-RU" sz="1400" dirty="0" err="1" smtClean="0"/>
              <a:t>газопотребления</a:t>
            </a:r>
            <a:r>
              <a:rPr lang="ru-RU" sz="1400" dirty="0" smtClean="0"/>
              <a:t>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/>
              <a:t>О</a:t>
            </a:r>
            <a:r>
              <a:rPr lang="ru-RU" sz="1400" dirty="0" smtClean="0"/>
              <a:t>тсутствие </a:t>
            </a:r>
            <a:r>
              <a:rPr lang="ru-RU" sz="1400" dirty="0"/>
              <a:t>информация о назначении ответственных лиц за эксплуатацией системы сигнализации концентрации горючих </a:t>
            </a:r>
            <a:r>
              <a:rPr lang="ru-RU" sz="1400" dirty="0" smtClean="0"/>
              <a:t>газов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smtClean="0"/>
              <a:t>Отсутствие подтверждения прохождения </a:t>
            </a:r>
            <a:r>
              <a:rPr lang="ru-RU" sz="1400" dirty="0"/>
              <a:t>обучения </a:t>
            </a:r>
            <a:r>
              <a:rPr lang="ru-RU" sz="1400" dirty="0" smtClean="0"/>
              <a:t>персонала, </a:t>
            </a:r>
            <a:r>
              <a:rPr lang="ru-RU" sz="1400" dirty="0"/>
              <a:t>ответственных за работу с системой сигнализации концентрации горючих </a:t>
            </a:r>
            <a:r>
              <a:rPr lang="ru-RU" sz="1400" dirty="0" smtClean="0"/>
              <a:t>газов.</a:t>
            </a:r>
          </a:p>
          <a:p>
            <a:pPr lvl="0"/>
            <a:endParaRPr lang="ru-RU" sz="1400" dirty="0" smtClean="0"/>
          </a:p>
          <a:p>
            <a:r>
              <a:rPr lang="ru-RU" sz="1400" dirty="0" smtClean="0"/>
              <a:t>Нарушение сроков </a:t>
            </a:r>
            <a:r>
              <a:rPr lang="ru-RU" sz="1400" dirty="0"/>
              <a:t>предоставления отчетов по выполнению производственного контроля или полное отсутствие таких отчетов. </a:t>
            </a:r>
            <a:endParaRPr lang="ru-RU" sz="1400" dirty="0" smtClean="0"/>
          </a:p>
          <a:p>
            <a:endParaRPr lang="ru-RU" sz="1400" dirty="0"/>
          </a:p>
          <a:p>
            <a:pPr lvl="0"/>
            <a:r>
              <a:rPr lang="ru-RU" sz="1400" dirty="0" smtClean="0"/>
              <a:t>И др.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Наиболее характерными нарушениями, выявленными на подконтрольных предприятиях, являются: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5" descr="977d1736ceeb2420c97315100a42e620.jpg"/>
          <p:cNvPicPr>
            <a:picLocks noChangeAspect="1"/>
          </p:cNvPicPr>
          <p:nvPr/>
        </p:nvPicPr>
        <p:blipFill>
          <a:blip r:embed="rId2" cstate="print">
            <a:lum bright="54000" contrast="-52000"/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Содержимое 1"/>
          <p:cNvSpPr>
            <a:spLocks noGrp="1"/>
          </p:cNvSpPr>
          <p:nvPr>
            <p:ph idx="1"/>
          </p:nvPr>
        </p:nvSpPr>
        <p:spPr>
          <a:xfrm>
            <a:off x="285720" y="1988840"/>
            <a:ext cx="8472488" cy="720080"/>
          </a:xfrm>
        </p:spPr>
        <p:txBody>
          <a:bodyPr/>
          <a:lstStyle/>
          <a:p>
            <a:pPr marL="363538" algn="just" defTabSz="912813" eaLnBrk="1" hangingPunct="1">
              <a:buNone/>
            </a:pPr>
            <a:r>
              <a:rPr lang="ru-RU" sz="2000" dirty="0" smtClean="0"/>
              <a:t>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700" dirty="0" smtClean="0">
                <a:solidFill>
                  <a:srgbClr val="C00000"/>
                </a:solidFill>
              </a:rPr>
              <a:t>Объекты  нефтехимической и нефтеперерабатывающей промышленности</a:t>
            </a: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11926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Проведено: 1 плановая и 2 внеплановые проверки</a:t>
            </a:r>
          </a:p>
          <a:p>
            <a:pPr algn="just"/>
            <a:r>
              <a:rPr lang="ru-RU" sz="2000" b="1" i="1" dirty="0" smtClean="0"/>
              <a:t>Нарушения: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Эксплуатация </a:t>
            </a:r>
            <a:r>
              <a:rPr lang="ru-RU" sz="2000" dirty="0"/>
              <a:t>технических устройств и резервуаров осуществляется с истекшим сроком </a:t>
            </a:r>
            <a:r>
              <a:rPr lang="ru-RU" sz="2000" dirty="0" smtClean="0"/>
              <a:t>эксплуатации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Отсутствие аттестации в области промышленной безопасности по «Эксплуатации опасных производственных объектов складов нефти и нефтепродуктов» (шифр области аттестации Б </a:t>
            </a:r>
            <a:r>
              <a:rPr lang="ru-RU" sz="2000" dirty="0" smtClean="0"/>
              <a:t>1.8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Отсутствие паспортов на технические </a:t>
            </a:r>
            <a:r>
              <a:rPr lang="ru-RU" sz="2000" dirty="0" smtClean="0"/>
              <a:t>устройства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Отсутствие нарядов-допусков на проведение газоопасных работ I </a:t>
            </a:r>
            <a:r>
              <a:rPr lang="ru-RU" sz="2000" dirty="0" smtClean="0"/>
              <a:t>группы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эксплуатируется устаревшее </a:t>
            </a:r>
            <a:r>
              <a:rPr lang="ru-RU" sz="2000" dirty="0" smtClean="0"/>
              <a:t>оборудование</a:t>
            </a:r>
            <a:endParaRPr lang="ru-RU" sz="2000" dirty="0"/>
          </a:p>
          <a:p>
            <a:pPr algn="just"/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844824"/>
            <a:ext cx="2808312" cy="864096"/>
          </a:xfrm>
          <a:prstGeom prst="rect">
            <a:avLst/>
          </a:prstGeom>
          <a:solidFill>
            <a:schemeClr val="bg2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19</a:t>
            </a:r>
            <a:r>
              <a:rPr lang="ru-RU" b="1" dirty="0" smtClean="0">
                <a:solidFill>
                  <a:schemeClr val="tx1"/>
                </a:solidFill>
              </a:rPr>
              <a:t> организаций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tara-dlya-opasnyh-gruzov.jpg"/>
          <p:cNvPicPr>
            <a:picLocks noChangeAspect="1"/>
          </p:cNvPicPr>
          <p:nvPr/>
        </p:nvPicPr>
        <p:blipFill>
          <a:blip r:embed="rId2" cstate="print">
            <a:lum bright="46000" contrast="-50000"/>
          </a:blip>
          <a:srcRect/>
          <a:stretch>
            <a:fillRect/>
          </a:stretch>
        </p:blipFill>
        <p:spPr bwMode="auto">
          <a:xfrm>
            <a:off x="21374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Содержимое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308072"/>
          </a:xfrm>
        </p:spPr>
        <p:txBody>
          <a:bodyPr>
            <a:normAutofit/>
          </a:bodyPr>
          <a:lstStyle/>
          <a:p>
            <a:pPr marL="363538" algn="ctr" defTabSz="912813">
              <a:buNone/>
            </a:pPr>
            <a:r>
              <a:rPr lang="ru-RU" sz="2000" dirty="0" smtClean="0"/>
              <a:t>  </a:t>
            </a:r>
            <a:r>
              <a:rPr lang="ru-RU" sz="2400" dirty="0" smtClean="0"/>
              <a:t>11 предприятий</a:t>
            </a:r>
          </a:p>
          <a:p>
            <a:pPr marL="363538" defTabSz="912813">
              <a:buNone/>
            </a:pPr>
            <a:endParaRPr lang="ru-RU" sz="2800" dirty="0"/>
          </a:p>
          <a:p>
            <a:pPr marL="363538" defTabSz="912813">
              <a:buNone/>
            </a:pPr>
            <a:endParaRPr lang="ru-RU" sz="2800" dirty="0" smtClean="0"/>
          </a:p>
          <a:p>
            <a:pPr marL="363538" defTabSz="912813"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Проверки</a:t>
            </a:r>
          </a:p>
          <a:p>
            <a:pPr algn="ctr">
              <a:buNone/>
            </a:pPr>
            <a:r>
              <a:rPr lang="ru-RU" sz="2400" dirty="0" smtClean="0"/>
              <a:t>Управлением за 2021 г. было проведено: </a:t>
            </a:r>
          </a:p>
          <a:p>
            <a:pPr algn="ctr">
              <a:buNone/>
            </a:pPr>
            <a:r>
              <a:rPr lang="ru-RU" sz="2400" dirty="0" smtClean="0"/>
              <a:t>- 1 плановая проверка</a:t>
            </a:r>
          </a:p>
          <a:p>
            <a:pPr algn="ctr">
              <a:buNone/>
            </a:pPr>
            <a:r>
              <a:rPr lang="ru-RU" sz="2400" dirty="0" smtClean="0"/>
              <a:t>- 1 внеплановая проверка</a:t>
            </a:r>
          </a:p>
          <a:p>
            <a:pPr algn="ctr">
              <a:buNone/>
            </a:pPr>
            <a:r>
              <a:rPr lang="ru-RU" sz="2400" dirty="0" smtClean="0"/>
              <a:t> В результате проверок выявлено </a:t>
            </a:r>
            <a:r>
              <a:rPr lang="ru-RU" sz="2400" b="1" dirty="0" smtClean="0"/>
              <a:t>10</a:t>
            </a:r>
            <a:r>
              <a:rPr lang="ru-RU" sz="2400" dirty="0" smtClean="0"/>
              <a:t> нарушений.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88640"/>
            <a:ext cx="8175282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 smtClean="0">
                <a:solidFill>
                  <a:srgbClr val="C00000"/>
                </a:solidFill>
              </a:rPr>
              <a:t>Транспортирование опасных веществ</a:t>
            </a:r>
            <a:r>
              <a:rPr lang="ru-RU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3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4798</TotalTime>
  <Words>991</Words>
  <Application>Microsoft Office PowerPoint</Application>
  <PresentationFormat>Экран (4:3)</PresentationFormat>
  <Paragraphs>235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    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 В ОБЛАСТИ ПРОМЫШЛЕННОЙ БЕЗОПАСНОСТИ ЗА    12 МЕСЯЦЕВ 2021 г. (со статистикой типовых и массовых нарушений обязательных требований с возможными мероприятиями по их устранению) </vt:lpstr>
      <vt:lpstr>Цель мероприятия – доведение до сведения подконтрольных организаций информации о недопустимых действиях в рамках эксплуатации опасных производственных объектов и последствиях нарушений требований промышленной безопасности, а также санкциях, применяемых к нарушителям. </vt:lpstr>
      <vt:lpstr>Объекты нефтегазодобычи, газопереработки и магистрального трубопроводного транспорта </vt:lpstr>
      <vt:lpstr>За 12 мес. 2021 г. проведено 254 проверочных мероприятий в отношении предприятий нефтегазодобывающего комплекса, газопереработки и объектов магистрального трубопроводного транспорта</vt:lpstr>
      <vt:lpstr>Презентация PowerPoint</vt:lpstr>
      <vt:lpstr>Объекты газораспределения и газопотребления</vt:lpstr>
      <vt:lpstr>Наиболее характерными нарушениями, выявленными на подконтрольных предприятиях, являются:</vt:lpstr>
      <vt:lpstr>Объекты  нефтехимической и нефтеперерабатывающей промышленности</vt:lpstr>
      <vt:lpstr>Транспортирование опасных веществ  </vt:lpstr>
      <vt:lpstr>Взрывоопасные и химически опасные производства и объекты спецхимии</vt:lpstr>
      <vt:lpstr>Аварии и инциденты на объектах взрывоопасных и химически опасных производствах и объектах спецхимии  За 12 месяцев 2021  года инцидентов, аварий и несчастных случаев на объектах зафиксировано не было</vt:lpstr>
      <vt:lpstr>Угольная промышленность</vt:lpstr>
      <vt:lpstr>Угольная промышленность</vt:lpstr>
      <vt:lpstr>Горнорудная и нерудная промышленность</vt:lpstr>
      <vt:lpstr>Маркшейдерский надзор</vt:lpstr>
      <vt:lpstr>Объекты, на которых используется оборудование, работающее под давлением </vt:lpstr>
      <vt:lpstr>Объекты, на которых используются стационарно установленные грузоподъемные механизмы и подъемные сооружения </vt:lpstr>
      <vt:lpstr>Объекты, на которых используются стационарно установленные грузоподъемные механизмы и подъемные сооружения</vt:lpstr>
      <vt:lpstr>     ДОКЛАД О ПРАВОПРИМЕНИТЕЛЬНОЙ ПРАКТИКЕ КОНТРОЛЬНО-НАДЗОРНОЙ ДЕЯТЕЛЬНОСТИ В САХАЛИНСКОМ УПРАВЛЕНИИ ФЕДЕРАЛЬНОЙ СЛУЖБЫ ПО ЭКОЛОГИЧЕСКОМУ, ТЕХНОЛОГИЧЕСКОМУ И АТОМНОМУ НАДЗОРУ В ОБЛАСТИ ГОСУДАРСТВЕННОГО ЭНЕРГЕТИЧЕСКОГО НАДЗОРА  ЗА 12 МЕСЯЦЕВ 2021 ГОДА  (со статистикой типовых и массовых нарушений обязательных требований с возможными мероприятиями по их устранению) </vt:lpstr>
      <vt:lpstr>Государственный энергетический надзор. Электрические станции, котельные, электрические  и тепловые установки и сети</vt:lpstr>
      <vt:lpstr>Энергетический надзор </vt:lpstr>
      <vt:lpstr>Презентация PowerPoint</vt:lpstr>
      <vt:lpstr>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ПРИ ОСУЩЕСТВЛЕНИИ ФЕДЕРАЛЬНОГО ГОСУДАРТСВЕННОГО НАДЗОРА В ОБЛАСТИ БЕЗОПАСНОСТИ ГИДРОТЕХНИЧЕСКИХ СООРУЖЕНИЙ ЗА 12 МЕСЯЦЕВ 2021 ГОДА (со статистикой типовых и массовых нарушений обязательных требований с возможными мероприятиями по их устранению) </vt:lpstr>
      <vt:lpstr>ГОСУДАРСТВЕННЫЙ НАДЗОР В ОБЛАСТИ ГИДРОТЕХНИЧЕСКИХ СООРУЖЕНИЙ</vt:lpstr>
      <vt:lpstr>Проверки ГТС</vt:lpstr>
      <vt:lpstr>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В СФЕРЕ ГОСУДАРСТВЕННОГО СТРОИТЕЛЬНОГО НАДЗОРА  ЗА  12 МЕСЯЦЕВ 2021 ГОДА (со статистикой типовых и массовых нарушений обязательных требований с возможными мероприятиями по их устранению) </vt:lpstr>
      <vt:lpstr>Презентация PowerPoint</vt:lpstr>
      <vt:lpstr>Показатели надзорной деятельности по осуществлению федерального государственного строительного надзора</vt:lpstr>
      <vt:lpstr>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 и капитального ремонта объектов капитального строительства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Ivashevskaya</dc:creator>
  <cp:lastModifiedBy>shevtsova_vr</cp:lastModifiedBy>
  <cp:revision>517</cp:revision>
  <dcterms:created xsi:type="dcterms:W3CDTF">2017-04-27T22:26:42Z</dcterms:created>
  <dcterms:modified xsi:type="dcterms:W3CDTF">2023-10-11T22:08:07Z</dcterms:modified>
</cp:coreProperties>
</file>