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8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110" d="100"/>
          <a:sy n="110" d="100"/>
        </p:scale>
        <p:origin x="-6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опасных производственных объектов по классам опасности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054736973669591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Опасные производственные объекты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I класса опасности</c:v>
                </c:pt>
                <c:pt idx="1">
                  <c:v>II класса опасности</c:v>
                </c:pt>
                <c:pt idx="2">
                  <c:v>III класса опасности</c:v>
                </c:pt>
                <c:pt idx="3">
                  <c:v>IV класса опасности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48</c:v>
                </c:pt>
                <c:pt idx="2">
                  <c:v>413</c:v>
                </c:pt>
                <c:pt idx="3">
                  <c:v>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63008"/>
        <c:axId val="58213504"/>
      </c:barChart>
      <c:catAx>
        <c:axId val="81963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8213504"/>
        <c:crosses val="autoZero"/>
        <c:auto val="1"/>
        <c:lblAlgn val="ctr"/>
        <c:lblOffset val="100"/>
        <c:noMultiLvlLbl val="0"/>
      </c:catAx>
      <c:valAx>
        <c:axId val="58213504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196300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поднадзорного оборудования по типу отечественного производства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4510453909796884"/>
          <c:w val="0.9430273256659244"/>
          <c:h val="0.587377554669419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поднадзорного оборудования по типу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Котлы - 419 ед.</c:v>
                </c:pt>
                <c:pt idx="1">
                  <c:v>Сосуды, работающие под давлением - 300 ед. </c:v>
                </c:pt>
                <c:pt idx="2">
                  <c:v>Трубопроводы пара и горячей воды - 119 ед.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419</c:v>
                </c:pt>
                <c:pt idx="1">
                  <c:v>300</c:v>
                </c:pt>
                <c:pt idx="2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9E-4000-820D-0607D4AF1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1.6061789149330617E-2"/>
          <c:y val="0.20205655526992289"/>
          <c:w val="0.94712664403990199"/>
          <c:h val="0.12131522929712527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технических устройств по видам (1123)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технических устройств по видам (1123)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Краны - 541 ед.</c:v>
                </c:pt>
                <c:pt idx="1">
                  <c:v>Лифты, эскалаторы, подъемники для инвалидов 401 ед.</c:v>
                </c:pt>
                <c:pt idx="2">
                  <c:v>Подъемники - 175 ед.</c:v>
                </c:pt>
                <c:pt idx="3">
                  <c:v>Подвесные, буксировочные канатные дороги 6 ед.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541</c:v>
                </c:pt>
                <c:pt idx="1">
                  <c:v>401</c:v>
                </c:pt>
                <c:pt idx="2">
                  <c:v>175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A8-4B48-8515-A1C2B7C30D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Количество подконтрольных объектов - 58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подконтрольных объектов - 58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D2-4864-92F3-FD429A255D10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D2-4864-92F3-FD429A255D10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D2-4864-92F3-FD429A255D10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D2-4864-92F3-FD429A255D10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D2-4864-92F3-FD429A255D10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D2-4864-92F3-FD429A255D10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D2-4864-92F3-FD429A255D10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7D2-4864-92F3-FD429A255D10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7D2-4864-92F3-FD429A255D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объекты, относящиеся к инфраструктуре железнодорожного транспорта общего пользования - 4 объекта</c:v>
                </c:pt>
                <c:pt idx="1">
                  <c:v>объекты, относящиеся к космической инфраструктуре - 1 объект</c:v>
                </c:pt>
                <c:pt idx="2">
                  <c:v>объекты, относящиеся к авиационной инфраструктуре - 10 объектов</c:v>
                </c:pt>
                <c:pt idx="3">
                  <c:v>объекты, относящиеся к инфраструктуре морского и портового транспорта - 2 объекта</c:v>
                </c:pt>
                <c:pt idx="4">
                  <c:v>пассажирская подвесная канатная дорога - 1 объект</c:v>
                </c:pt>
                <c:pt idx="5">
                  <c:v>объекты, относящиеся к государственной тайне - 3 объекта</c:v>
                </c:pt>
                <c:pt idx="6">
                  <c:v>объекты, относящиеся к оборон.заказу - 4 объекта</c:v>
                </c:pt>
                <c:pt idx="7">
                  <c:v>опасные производственные объекты - 39 объектов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10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9F-408C-A093-463E1A4DC84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72044319125787"/>
          <c:y val="8.4221745009146573E-2"/>
          <c:w val="0.3535608568988311"/>
          <c:h val="0.84056174796332273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CF76E-A8EA-4C54-BA7F-E2A1C3FE3893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D69E3-B11F-4373-B62D-7D7B505D3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5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69E3-B11F-4373-B62D-7D7B505D3D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9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993136" cy="47525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 ПРАВОПРИМЕНИТЕЛЬНОЙ ПРАКТИКИ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КОНТРОЛЬНО-НАДЗОРНОЙ ДЕЯТЕЛЬНОСТИ В САХАЛИНСКОМ УПРАВЛЕНИИ ФЕДЕРАЛЬНОЙ СЛУЖБЫ ПО ЭКОЛОГИЧЕСКОМУ, ТЕХНОЛОГИЧЕСКОМУ И АТОМНОМУ НАДЗОРУ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ПРОМЫШЛЕННОЙ БЕЗОПАСНОСТИ 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МЕСЯЦЕВ 2022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 статистикой типовых и массовых нарушений обязательных требований с возможными мероприятиями по их устранению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Южно-Сахалинск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2022 г.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96944" cy="57606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Сахалинское Управление Федеральной службы по экологическому, технологическому и атомному надзору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8" y="54868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5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22885" y="162243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Горнорудная и нерудная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8532" y="1180378"/>
            <a:ext cx="709989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indent="0" algn="ctr">
              <a:buFont typeface="Georgia" pitchFamily="18" charset="0"/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поднадзорных организаций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8018" y="4149080"/>
            <a:ext cx="826647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2022 г. проведено: 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ООО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Курилгео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нарушений не выявлено.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внеплановые проверки: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«Септима», документарная проверка, выявлено неисполнение ранее выданного предписания;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«Энергия Южно-Курильская», выявлено неисполнение предписания.</a:t>
            </a:r>
          </a:p>
        </p:txBody>
      </p:sp>
      <p:pic>
        <p:nvPicPr>
          <p:cNvPr id="6146" name="Picture 2" descr="Сахалиннеруд - Карьер Лиственичный, добыча природных ресурсов, ул. М.А.  Пуркаева, 110А, Южно-Сахалинск, Россия — Яндекс 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57" y="1549710"/>
            <a:ext cx="5119202" cy="245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" y="514217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1" descr="fsetan_emblema2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565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8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51720" y="381951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Маркшейдерский надзор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7" y="816122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1951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98018" y="1916832"/>
            <a:ext cx="8136904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Управлением за 9 месяцев 2022 года было рассмотрено 110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планов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развития горных работ (99 - согласовано, 11 - отказано в согласовании), в том числе:</a:t>
            </a:r>
          </a:p>
          <a:p>
            <a:pPr indent="4445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- 4 план развития горных работ на 2022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год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 4 угледобывающим предприятиям;</a:t>
            </a:r>
          </a:p>
          <a:p>
            <a:pPr indent="4445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- 106 планов развития горных работ на 2022 год по 35 предприятиям, добывающим общераспространенные полезные ископаемые.</a:t>
            </a:r>
          </a:p>
          <a:p>
            <a:pPr indent="4445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Так же было рассмотрено 65 заявлений на выдачу горных отводов, из них 57 горный отвод выдан, в 8 случаях отказано по причине несоответствия поданных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документов.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79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8720" y="58785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на которых используется оборудование, работающее под избыточным давлением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1490" y="1401772"/>
            <a:ext cx="748773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поднадзорных организаций 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 506 единиц оборудования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2" descr="Обучение ответственных за сосуды работающие под давлением в Москве и  Моск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Обучение ответственных за сосуды работающие под давлением в Москве и  Московской облас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6" descr="Экспертиза сосудов работающих под давлением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81490" y="4797152"/>
            <a:ext cx="7550950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месяцев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 проведено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проверок, (2 плановые,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184 нарушения;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ыдано 8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по устранению выявленных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составлено 6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протоколов об административных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ассмотрено 5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производства, с привлечением к административной ответственности на сумму 2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рублей. 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7" y="694602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913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10013304"/>
              </p:ext>
            </p:extLst>
          </p:nvPr>
        </p:nvGraphicFramePr>
        <p:xfrm>
          <a:off x="1188720" y="1844824"/>
          <a:ext cx="6983679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08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99592" y="126683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на которых используются стационарно установленные грузоподъемные механизмы и подъемные сооружения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92808" y="1340768"/>
            <a:ext cx="690758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поднадзорных организаций –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единиц техники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2808" y="4941168"/>
            <a:ext cx="690758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месяцев 2022 г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внеплановых проверки, по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31 нарушение;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ривлечено к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 ответственности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и 2 юридических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применено административное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наказания на сумму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1210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8" y="741935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283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06241913"/>
              </p:ext>
            </p:extLst>
          </p:nvPr>
        </p:nvGraphicFramePr>
        <p:xfrm>
          <a:off x="899592" y="1772816"/>
          <a:ext cx="763284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29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857" y="1700808"/>
            <a:ext cx="7993136" cy="47525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 ПРАВОПРИМЕНИТЕЛЬНОЙ ПРАКТИКИ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КОНТРОЛЬНО-НАДЗОРНОЙ ДЕЯТЕЛЬНОСТИ В САХАЛИНСКОМ УПРАВЛЕНИИ ФЕДЕРАЛЬНОЙ СЛУЖБЫ ПО ЭКОЛОГИЧЕСКОМУ, ТЕХНОЛОГИЧЕСКОМУ И АТОМНОМУ НАДЗОРУ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ГОСУДАРСТВЕННОГО ЭНЕРГЕТИЧЕСКОГО НАДЗОРА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МЕСЯЦЕВ 2022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 статистикой типовых и массовых нарушений обязательных требований с возможными мероприятиями по их устранению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Южно-Сахалинск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ноября 2022 г.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758" y="241922"/>
            <a:ext cx="8496944" cy="57606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Сахалинское Управление Федеральной службы по экологическому, технологическому и атомному надзору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7" y="994018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" y="681366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1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12674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Энергетический надзор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7" y="3363162"/>
            <a:ext cx="4095202" cy="273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2377" y="1340768"/>
            <a:ext cx="8107861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поднадзорных организаций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1565.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2022 г.: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299 обследований (10 – плановых, 289 – внеплановых);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1316 нарушений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требований нормативных документов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Правил;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дминистративных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наказаний, наложенных по результатам проверок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85 (27 в виде предупреждений, 58 – административных штрафа).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В Сахалинской области запустили в эксплуатацию ГРЭС-2 - Sakhalin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63162"/>
            <a:ext cx="3802174" cy="27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080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1" descr="fsetan_emblema2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7" y="116632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8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347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695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0375" y="4293096"/>
            <a:ext cx="8360097" cy="2376264"/>
          </a:xfrm>
        </p:spPr>
        <p:txBody>
          <a:bodyPr>
            <a:normAutofit fontScale="700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 состоянию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 30.09.2022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, выполнены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проверки в отношении 10 муниципальных образований, в ходе проведения которых выявлено 101 нарушение обязательных требований нормативных документов и Правил.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8 из 10 муниципальных образований получили акты с выводами комиссии о неготовности к отопительному периоду 2022-2023 годов. При проверке муниципальных образований, было установлено невыполнение теплоснабжающими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тепло-сетевыми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организациями требований раздела V п. 18 подпункта 4 Правил по оценке готовности к отопительному периоду, утвержденных приказом Минэнерго РФ от 12.03.2013 г. № 103.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7057" y="31337"/>
            <a:ext cx="8496943" cy="872774"/>
          </a:xfrm>
        </p:spPr>
        <p:txBody>
          <a:bodyPr/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Подготовка к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осенне-зимнему периоду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2022-2023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годов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Коммунальщики начали отопительный сезон на Сахалине раньше обычного, не  дожидаясь сильных холодов - KP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оммунальщики начали отопительный сезон на Сахалине раньше обычного, не  дожидаясь сильных холодов - KP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19" y="1268760"/>
            <a:ext cx="4589254" cy="301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9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8066381" cy="259303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45720" indent="0" algn="just">
              <a:buNone/>
            </a:pP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5</a:t>
            </a: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внеплановых </a:t>
            </a: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</a:t>
            </a: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малого предпринимательства:</a:t>
            </a:r>
          </a:p>
          <a:p>
            <a:pPr marL="502920" indent="-457200" algn="just">
              <a:buClr>
                <a:schemeClr val="accent1">
                  <a:lumMod val="50000"/>
                </a:schemeClr>
              </a:buClr>
              <a:buFont typeface="+mj-lt"/>
              <a:buAutoNum type="arabicParenR"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  обращения заявителя, который выступает в качестве объекта контроля (надзора);</a:t>
            </a:r>
          </a:p>
          <a:p>
            <a:pPr marL="502920" indent="-457200" algn="just">
              <a:buClr>
                <a:schemeClr val="accent1">
                  <a:lumMod val="50000"/>
                </a:schemeClr>
              </a:buClr>
              <a:buFont typeface="+mj-lt"/>
              <a:buAutoNum type="arabicParenR"/>
            </a:pP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 основании обращений граждан, организаций, в том числе по факту:</a:t>
            </a:r>
          </a:p>
          <a:p>
            <a:pPr marL="541338" indent="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ненадлежащего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условий договора энергоснабжения, в части наличия задолженности по оплате за потребленную электроэнергию;</a:t>
            </a:r>
          </a:p>
          <a:p>
            <a:pPr marL="541338" indent="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потребителем электрической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энергии,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введенного в отношении его полного или частичного ограничения режима потребления электрической энергии при сохранении обстоятельств, послуживших основанием для введения такого ограничения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www.diena.lt/sites/default/files/styles/940x000/public/Joks/fb-sz09043.jpg?itok=Loo2bSr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38406"/>
            <a:ext cx="4525859" cy="248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7" y="415214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7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8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857" y="1700808"/>
            <a:ext cx="7993136" cy="47525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 ПРАВОПРИМЕНИТЕЛЬНОЙ ПРАКТИКИ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КОНТРОЛЬНО-НАДЗОРНОЙ ДЕЯТЕЛЬНОСТИ В САХАЛИНСКОМ УПРАВЛЕНИИ ФЕДЕРАЛЬНОЙ СЛУЖБЫ ПО ЭКОЛОГИЧЕСКОМУ, ТЕХНОЛОГИЧЕСКОМУ И АТОМНОМУ НАДЗОРУ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БЕЗОПАСНОСТИ ГИДРОТЕХНИЧЕСКИХ СООРУЖЕНИЙ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2022 г.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 статистикой типовых и массовых нарушений обязательных требований с возможными мероприятиями по их устранению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Южно-Сахалинск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ноября 2022 г.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758" y="241922"/>
            <a:ext cx="8496944" cy="57606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Сахалинское Управление Федеральной службы по экологическому, технологическому и атомному надзору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" y="620688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6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7584" y="188640"/>
            <a:ext cx="813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надзор в области гидротехнических сооружений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81436" y="1243535"/>
            <a:ext cx="458680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 поднадзорны 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гидротехнических сооружений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364088" y="2340735"/>
            <a:ext cx="648072" cy="52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083012" y="2357068"/>
            <a:ext cx="600722" cy="548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223381" y="2956885"/>
            <a:ext cx="2211044" cy="755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водохозяйственного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65571" y="2956885"/>
            <a:ext cx="1944216" cy="755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объекта энергетики</a:t>
            </a:r>
          </a:p>
        </p:txBody>
      </p:sp>
      <p:pic>
        <p:nvPicPr>
          <p:cNvPr id="23" name="Рисунок 22" descr="https://im0-tub-ru.yandex.net/i?id=60aa1a8693a054d1ab3da7a6b0dffc6d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13" y="3789040"/>
            <a:ext cx="6414065" cy="276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8" y="596079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1" descr="fsetan_emblema2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" y="18864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5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8640960" cy="4320480"/>
          </a:xfrm>
        </p:spPr>
        <p:txBody>
          <a:bodyPr>
            <a:normAutofit/>
          </a:bodyPr>
          <a:lstStyle/>
          <a:p>
            <a:pPr marL="44450" indent="400050" algn="just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мероприятия – доведение до сведения подконтрольных организаций информации о недопустимых действиях в рамках эксплуатации опасных производственных объектов и последствиях нарушений требований промышленной безопасности, а также о санкциях, применяемых к нарушителям.</a:t>
            </a:r>
          </a:p>
          <a:p>
            <a:pPr marL="44450" indent="40005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7" y="756934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5" y="404664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1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3749354" cy="475252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водохозяйственного комплекса</a:t>
            </a:r>
          </a:p>
          <a:p>
            <a:pPr marL="45720" indent="0" algn="just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2022: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на утверждение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поступила 2 декларации безопасности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(1 -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отказ);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заявлений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согласование правил эксплуатации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 (согласовано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отказано в согласовании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получено 5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выдачу  разрешений на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 (выдано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отказано –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принято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регулярном обследовании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ГТС;</a:t>
            </a:r>
          </a:p>
          <a:p>
            <a:pPr marL="45720" indent="0"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наложено  4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штрафа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86304"/>
            <a:ext cx="813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надзор в области гидротехнических сооружений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" y="18864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688801" y="1556792"/>
            <a:ext cx="391708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энергетики</a:t>
            </a:r>
          </a:p>
          <a:p>
            <a:pPr marL="45720" indent="0"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Сахалинской области расположено 3 гидротехнических сооружения объектов энергетики ПАО «Сахалинэнерго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Вода Magazine - Гидротехнические сооружения на реке Худозава Сахалина  отремонтируют за 14 млн. руб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01" y="3140968"/>
            <a:ext cx="4017736" cy="267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857" y="1700808"/>
            <a:ext cx="7993136" cy="47525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 ПРАВОПРИМЕНИТЕЛЬНОЙ ПРАКТИКИ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КОНТРОЛЬНО-НАДЗОРНОЙ ДЕЯТЕЛЬНОСТИ В САХАЛИНСКОМ УПРАВЛЕНИИ ФЕДЕРАЛЬНОЙ СЛУЖБЫ ПО ЭКОЛОГИЧЕСКОМУ, ТЕХНОЛОГИЧЕСКОМУ И АТОМНОМУ НАДЗОРУ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ГОСУДАСТВЕНОГО СТРОИТЕЛЬНОГО НАДЗОРА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2022 г.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 статистикой типовых и массовых нарушений обязательных требований с возможными мероприятиями по их устранению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Южно-Сахалинск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ноября 2022 г.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758" y="241922"/>
            <a:ext cx="8496944" cy="57606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Сахалинское Управление Федеральной службы по экологическому, технологическому и атомному надзору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7" y="920712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7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07704" y="192987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надзор 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6" y="562319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" y="192987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5660061"/>
              </p:ext>
            </p:extLst>
          </p:nvPr>
        </p:nvGraphicFramePr>
        <p:xfrm>
          <a:off x="1115616" y="1268760"/>
          <a:ext cx="7632848" cy="5484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70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55143" y="1281393"/>
            <a:ext cx="7992888" cy="1687782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450" indent="487363" algn="just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федерального государственного строительного надзора в отношении объектов капитального строительства проведено 61 контрольно-надзорное мероприятие.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 нарушений требований проектной документации, а также других нормативных правовых актов РФ, подлежащих обязательному исполнению при строительстве объектов капитального строительства.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192987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надзор </a:t>
            </a:r>
          </a:p>
        </p:txBody>
      </p:sp>
      <p:pic>
        <p:nvPicPr>
          <p:cNvPr id="4098" name="Picture 2" descr="Обустройство Киринского ГК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58" y="3212976"/>
            <a:ext cx="3456384" cy="22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Аэропорт Южно-Сахалинска регион поделит со структурой Олега Дерипаски -  Ведом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40" y="3258491"/>
            <a:ext cx="4035480" cy="22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6" y="562319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1" descr="fsetan_emblema2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" y="192987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5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8936" y="1528657"/>
            <a:ext cx="3733488" cy="2501127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5250" indent="34925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требований Градостроительного кодекса РФ возбуждено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об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правонарушениях. </a:t>
            </a:r>
          </a:p>
          <a:p>
            <a:pPr marL="95250" indent="349250" algn="just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рассмотрено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административного производства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дело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административных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192987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надзор 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6" y="562319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" y="192987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27584" y="4509120"/>
            <a:ext cx="7763558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404813" algn="just"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2022г. выдано 5 заключений о соответствии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построенного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капитального строительства требованиям проектной документации, в том числе требованиям энергетической эффективности и требованиям оснащенности объекта капитального строительства приборами учета используемых энергетических ресурсов 2 - «Обустройство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Киринского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ГКМ»; 1 - «Проект Сахалин-1. Реконструкция магистрального трубопровода БКП н/о терминал ПК95-ПК105»; 1- «Приемо-сдаточный пункт Сахалин-1 (4 этап). Площадка ПСП»; 1- «Реконструкция аэродрома Оха, 1 этап».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89" y="1523584"/>
            <a:ext cx="410245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7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6" y="267618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8352928" cy="4968552"/>
          </a:xfrm>
        </p:spPr>
        <p:txBody>
          <a:bodyPr>
            <a:normAutofit/>
          </a:bodyPr>
          <a:lstStyle/>
          <a:p>
            <a:pPr marL="44450" indent="487363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14 Приложения № 4 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постановлению Правительства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12 марта 2022 г. № 353 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Правительства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15 октября 2022 г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1839) осуществление лицензиатом деятельности 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взрывопожароопасных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химически опасных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объектов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II и III классов опасности в случае приостановления им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351.7 Трудового кодекса Российской Федерации действия трудового договора, заключенного с работником, наличие которого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лицензионным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требованием, не может рассматриваться как нарушение такого требования в течение 3 месяцев со дня приостановления действия трудового договора.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1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pic>
        <p:nvPicPr>
          <p:cNvPr id="7172" name="Picture 4" descr="Ростехнадзор напоминает о необходимости представления сведений об  организации производственного контроля в срок до 1 апреля | HSE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43061"/>
            <a:ext cx="9153878" cy="52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Файл:Flag of Russia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8" descr="Файл:Flag of Russia.svg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0" descr="Файл:Flag of Russia.svg — Вики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44228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Заголовок 2"/>
          <p:cNvSpPr txBox="1">
            <a:spLocks/>
          </p:cNvSpPr>
          <p:nvPr/>
        </p:nvSpPr>
        <p:spPr>
          <a:xfrm>
            <a:off x="1120554" y="200644"/>
            <a:ext cx="69127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5013176"/>
            <a:ext cx="7560841" cy="93610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444500" algn="just">
              <a:buNone/>
            </a:pP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За 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9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месяцев 2022 г. 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Управление осуществляло надзор в области промышленной безопасности на 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382 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предприятиях, эксплуатирующих 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867  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опасных производственных 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объекта.</a:t>
            </a:r>
            <a:endParaRPr lang="ru-RU" sz="1800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6455973"/>
              </p:ext>
            </p:extLst>
          </p:nvPr>
        </p:nvGraphicFramePr>
        <p:xfrm>
          <a:off x="833377" y="984629"/>
          <a:ext cx="74888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7" y="609303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1" descr="fsetan_emblema2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6651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9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7390" y="100310"/>
            <a:ext cx="7490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нефтегазодобычи, газопереработки и магистрального трубопроводного транспорта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07690" y="1730528"/>
            <a:ext cx="3073565" cy="2510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поднадзорных организаций – 17, из них 6 объектов магистрального трубопроводного транспорта.</a:t>
            </a:r>
          </a:p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06347" y="4437112"/>
            <a:ext cx="7909017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месяцев 2022 г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1 плановая, 1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внеплановая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и 9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режима постоянного государственного надзора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предписано к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устранению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нарушений требований промышленной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возбуждено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административном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правонарушении;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административной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за нарушения требований промышленной безопасности  привлечено 3 юридических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наложено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административных штрафа  на сумму 800 тыс. рублей.</a:t>
            </a:r>
          </a:p>
          <a:p>
            <a:pPr marL="0" indent="0" algn="ctr">
              <a:buFont typeface="Georgia" pitchFamily="18" charset="0"/>
              <a:buNone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19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4253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s://vacancies.club/wp-content/uploads/2015/04/Petrosah-vakans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844" y="1772816"/>
            <a:ext cx="4680520" cy="25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9305" y="1687369"/>
            <a:ext cx="2520280" cy="72008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поднадзорных организаций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- 77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286304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газораспределения и газопотребления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9305" y="2667856"/>
            <a:ext cx="2520281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2022 г. в отношении объектов газораспределения и газопотребления проведено 3 плановые и 1 внеплановая проверки.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9305" y="4976180"/>
            <a:ext cx="746738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предписано к устранению 2 нарушения требований промышленной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административной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за нарушения требований промышленной безопасности  привлечено юридическое  и  должностное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штрафов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сумму 220 тыс. руб. 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19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4253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s.sakh.com/i/desk/info/211/211474/fa54b688c1952c7c36b9a32feb8ef9be14374d1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78389"/>
            <a:ext cx="4501322" cy="30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90186" y="1395177"/>
            <a:ext cx="6678158" cy="59366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поднадзорных организаций – 17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97947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 нефтехимической и нефтеперерабатывающей промышленности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\\srvfs2\Share\Шевцова\А. Новиковская ЭС 15.02.22 ФОТО\P1180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6540"/>
            <a:ext cx="3600400" cy="27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rvfs2\Share\Шевцова\А. Новиковская ЭС 15.02.22 ФОТО\P1180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5" y="1973101"/>
            <a:ext cx="3578315" cy="268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8583" y="4941168"/>
            <a:ext cx="807282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проблемы, связанными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обеспечением безопасности и противоаварийной устойчивости поднадзорных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квалифицированного рабочего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устаревшего оборудования.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19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1" descr="fsetan_emblema2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4253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6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54748"/>
            <a:ext cx="7953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Взрывоопасные и химически опасные производства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объекты спецхимии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quarter" idx="13"/>
          </p:nvPr>
        </p:nvSpPr>
        <p:spPr>
          <a:xfrm>
            <a:off x="467545" y="1772816"/>
            <a:ext cx="2886560" cy="129614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организаций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- 51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183561"/>
            <a:ext cx="2808312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2022 г.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1 плановая проверка.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 нарушения;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озбуждено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назначены штрафы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19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4253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Примеры взрывов и последующих пожаров на взрывоопасных промышленных объекта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86780"/>
            <a:ext cx="5501580" cy="37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038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795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1519154" y="1268760"/>
            <a:ext cx="6264696" cy="36004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Транспортирование опасных веществ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062" y="1844824"/>
            <a:ext cx="7920880" cy="1224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45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Управлением осуществлялся надзор за состоянием промышленной безопасности 22 ОПО, в состав которых входят «участки транспортирования опасных веществ».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45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месяцев на подконтрольных Управлению предприятиях транспортирования опасных веществ аварий и несчастных случаев допущено не было.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458325" y="3789040"/>
            <a:ext cx="6354033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Взрывопожароопасные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хранения и переработки растительного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581128"/>
            <a:ext cx="785636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производственные объекты хранения и переработки растительного сырья на территории Сахалинской области отсутствуют. </a:t>
            </a:r>
          </a:p>
        </p:txBody>
      </p:sp>
    </p:spTree>
    <p:extLst>
      <p:ext uri="{BB962C8B-B14F-4D97-AF65-F5344CB8AC3E}">
        <p14:creationId xmlns:p14="http://schemas.microsoft.com/office/powerpoint/2010/main" val="29354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3975" y="4653136"/>
            <a:ext cx="8240465" cy="144016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2022 г. проведено 10 плановых проверок </a:t>
            </a:r>
          </a:p>
          <a:p>
            <a:pPr marL="45720" indent="0" algn="just">
              <a:buNone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проверок: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нарушения;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Возбуждены административные производства.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97048" y="52552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Угольная промышленность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76492" y="1216580"/>
            <a:ext cx="5837132" cy="394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поднадзорных организаций – 13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" y="514217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565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ООО Горняк-1, официальный сайт угольной компании г. Невельс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0" y="1988838"/>
            <a:ext cx="4210785" cy="236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Безопасность горных работ на Солнцевском угольном разрезе Сахалина  проконтролирует автоматика - KP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58" y="1988838"/>
            <a:ext cx="4210782" cy="23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3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1809</TotalTime>
  <Words>1366</Words>
  <Application>Microsoft Office PowerPoint</Application>
  <PresentationFormat>Экран (4:3)</PresentationFormat>
  <Paragraphs>143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Сахалинское Управление Федеральной службы по экологическому, технологическому и атомному надзору</vt:lpstr>
      <vt:lpstr>Презентация PowerPoint</vt:lpstr>
      <vt:lpstr>За 9 месяцев 2022 г. Управление осуществляло надзор в области промышленной безопасности на 382 предприятиях, эксплуатирующих 867  опасных производственных объекта.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Сахалинское Управление Федеральной службы по экологическому, технологическому и атомному надзору</vt:lpstr>
      <vt:lpstr>Презентация PowerPoint</vt:lpstr>
      <vt:lpstr>Подготовка к осенне-зимнему периоду 2022-2023 годов </vt:lpstr>
      <vt:lpstr>Презентация PowerPoint</vt:lpstr>
      <vt:lpstr>Сахалинское Управление Федеральной службы по экологическому, технологическому и атомному надзору</vt:lpstr>
      <vt:lpstr>Презентация PowerPoint</vt:lpstr>
      <vt:lpstr>Презентация PowerPoint</vt:lpstr>
      <vt:lpstr>Сахалинское Управление Федеральной службы по экологическому, технологическому и атомному надзору</vt:lpstr>
      <vt:lpstr>Презентация PowerPoint</vt:lpstr>
      <vt:lpstr>Презентация PowerPoint</vt:lpstr>
      <vt:lpstr>Презентация PowerPoint</vt:lpstr>
      <vt:lpstr>Презентация PowerPoint</vt:lpstr>
      <vt:lpstr>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Сахалинское Управление Федеральной службы по экологическому, технологическому и атомному надзору</dc:title>
  <dc:creator>shevtsova_vr</dc:creator>
  <cp:lastModifiedBy>shevtsova_vr</cp:lastModifiedBy>
  <cp:revision>138</cp:revision>
  <dcterms:created xsi:type="dcterms:W3CDTF">2022-04-27T22:19:39Z</dcterms:created>
  <dcterms:modified xsi:type="dcterms:W3CDTF">2023-10-11T22:18:02Z</dcterms:modified>
</cp:coreProperties>
</file>